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256" r:id="rId2"/>
    <p:sldId id="302" r:id="rId3"/>
    <p:sldId id="286" r:id="rId4"/>
    <p:sldId id="287" r:id="rId5"/>
    <p:sldId id="275" r:id="rId6"/>
    <p:sldId id="323" r:id="rId7"/>
    <p:sldId id="324" r:id="rId8"/>
    <p:sldId id="325" r:id="rId9"/>
    <p:sldId id="326" r:id="rId10"/>
    <p:sldId id="327" r:id="rId11"/>
    <p:sldId id="328" r:id="rId12"/>
    <p:sldId id="342" r:id="rId13"/>
    <p:sldId id="329" r:id="rId14"/>
    <p:sldId id="331" r:id="rId15"/>
    <p:sldId id="332" r:id="rId16"/>
    <p:sldId id="333" r:id="rId17"/>
    <p:sldId id="334" r:id="rId18"/>
    <p:sldId id="261" r:id="rId19"/>
    <p:sldId id="262" r:id="rId20"/>
    <p:sldId id="259" r:id="rId21"/>
    <p:sldId id="344" r:id="rId22"/>
    <p:sldId id="265" r:id="rId23"/>
    <p:sldId id="337" r:id="rId24"/>
    <p:sldId id="338" r:id="rId25"/>
    <p:sldId id="306" r:id="rId26"/>
    <p:sldId id="307" r:id="rId27"/>
    <p:sldId id="268" r:id="rId28"/>
    <p:sldId id="267" r:id="rId29"/>
    <p:sldId id="311" r:id="rId30"/>
    <p:sldId id="312" r:id="rId31"/>
    <p:sldId id="313" r:id="rId32"/>
    <p:sldId id="314" r:id="rId33"/>
    <p:sldId id="278" r:id="rId34"/>
    <p:sldId id="343" r:id="rId35"/>
    <p:sldId id="321" r:id="rId36"/>
    <p:sldId id="316" r:id="rId37"/>
    <p:sldId id="317" r:id="rId38"/>
    <p:sldId id="319" r:id="rId39"/>
    <p:sldId id="279" r:id="rId40"/>
    <p:sldId id="345" r:id="rId41"/>
    <p:sldId id="320" r:id="rId42"/>
    <p:sldId id="277" r:id="rId43"/>
    <p:sldId id="289" r:id="rId44"/>
    <p:sldId id="341" r:id="rId45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491" autoAdjust="0"/>
  </p:normalViewPr>
  <p:slideViewPr>
    <p:cSldViewPr>
      <p:cViewPr>
        <p:scale>
          <a:sx n="75" d="100"/>
          <a:sy n="75" d="100"/>
        </p:scale>
        <p:origin x="-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14826-B432-4C57-AB0B-89E467055773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FB2B-C7F8-4C99-B3AC-FF060AAEE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FB2B-C7F8-4C99-B3AC-FF060AAEEB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FB2B-C7F8-4C99-B3AC-FF060AAEEB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89DD24-43AF-4959-8413-9B340A1420C3}" type="datetime1">
              <a:rPr lang="nl-NL" smtClean="0"/>
              <a:pPr/>
              <a:t>15-9-2017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243682-9E8C-437D-9CD8-27B07B49420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56592" y="6400800"/>
            <a:ext cx="7920880" cy="457200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5th STAMP workshop 2017   * STPA-theory-simple-example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D0243682-9E8C-437D-9CD8-27B07B49420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CD8-10A1-4389-B3CC-83C5020966A0}" type="datetime1">
              <a:rPr lang="nl-NL" smtClean="0"/>
              <a:pPr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243682-9E8C-437D-9CD8-27B07B49420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620688" y="6400800"/>
            <a:ext cx="4644008" cy="457200"/>
          </a:xfrm>
        </p:spPr>
        <p:txBody>
          <a:bodyPr/>
          <a:lstStyle>
            <a:lvl1pPr>
              <a:defRPr sz="18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5th STAMP workshop 2017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89992" cy="2937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D0243682-9E8C-437D-9CD8-27B07B49420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DCDAEA-3B1F-428E-9FD2-EB5543A89C51}" type="datetime1">
              <a:rPr lang="nl-NL" smtClean="0"/>
              <a:pPr/>
              <a:t>15-9-2017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5th STAMP workshop 2017</a:t>
            </a:r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243682-9E8C-437D-9CD8-27B07B49420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b="1" dirty="0" err="1" smtClean="0"/>
              <a:t>STPA</a:t>
            </a:r>
            <a:r>
              <a:rPr lang="en-US" b="1" dirty="0" smtClean="0"/>
              <a:t> </a:t>
            </a:r>
            <a:r>
              <a:rPr lang="en-US" b="1" dirty="0"/>
              <a:t>Applied to </a:t>
            </a:r>
            <a:r>
              <a:rPr lang="en-US" b="1" dirty="0" smtClean="0"/>
              <a:t>Radiotherapy</a:t>
            </a:r>
            <a:br>
              <a:rPr lang="en-US" b="1" dirty="0" smtClean="0"/>
            </a:br>
            <a:r>
              <a:rPr lang="en-US" b="1" dirty="0" smtClean="0"/>
              <a:t> First </a:t>
            </a:r>
            <a:r>
              <a:rPr lang="en-US" b="1" dirty="0"/>
              <a:t>Steps and Lessons Learned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1472" y="4420613"/>
            <a:ext cx="3952528" cy="17526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Wilko Verbakel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Marjan Admiraal 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cs.vu.nl/%7Emhoogen/temp_images/V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70481"/>
            <a:ext cx="2522890" cy="1488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c-vumc.nl/images/logo_vumc_e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6148083"/>
            <a:ext cx="3000375" cy="61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71" y="4685706"/>
            <a:ext cx="4720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nl-NL" sz="2800" dirty="0"/>
              <a:t>Natalia Silvis-Cividjian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5" y="1340768"/>
            <a:ext cx="7776864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8610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5th STAMP Workshop  Reykjavik  2017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5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elta wo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827924" cy="559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63250" y="3620294"/>
            <a:ext cx="504056" cy="504056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24128" y="2089820"/>
            <a:ext cx="504056" cy="504056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81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eeuwseankers.nl/data/uploads/2014101315543bcf25c54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200800" cy="585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61799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Sluice-type gate doors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86212" y="6488668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Beeldbank</a:t>
            </a:r>
            <a:r>
              <a:rPr lang="en-US" b="1" dirty="0"/>
              <a:t> </a:t>
            </a:r>
            <a:r>
              <a:rPr lang="en-US" b="1" dirty="0" err="1" smtClean="0"/>
              <a:t>Rijkswaterstaat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6126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128792" cy="539268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Failure Mode and Effect Analysis (</a:t>
            </a:r>
            <a:r>
              <a:rPr lang="en-US" dirty="0" err="1" smtClean="0"/>
              <a:t>FMEA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9137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65194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ourtesy of Jaap van Ekris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4552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STPA</a:t>
            </a:r>
            <a:r>
              <a:rPr lang="nl-NL" dirty="0" smtClean="0"/>
              <a:t> High-level Accidents &amp; Hazards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A1. People and animals die in a sea flood.</a:t>
            </a:r>
            <a:endParaRPr lang="nl-NL" dirty="0"/>
          </a:p>
          <a:p>
            <a:r>
              <a:rPr lang="en-US" dirty="0"/>
              <a:t>A2. Assets (houses, roads, bridges, cars, </a:t>
            </a:r>
            <a:r>
              <a:rPr lang="en-US" dirty="0" err="1"/>
              <a:t>etc</a:t>
            </a:r>
            <a:r>
              <a:rPr lang="en-US" dirty="0"/>
              <a:t>) are destroyed and lost in a sea flood.</a:t>
            </a:r>
            <a:endParaRPr lang="nl-NL" dirty="0"/>
          </a:p>
          <a:p>
            <a:r>
              <a:rPr lang="en-US" dirty="0"/>
              <a:t>A3. Salted water shellfish dies because the connection to the sea got closed.</a:t>
            </a: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H1. Doors do not close when water level &gt; 3m (related to accidents A1 and A2)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STAMP workshop 2017   STPA-theory-simple-example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9538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9848"/>
          </a:xfrm>
        </p:spPr>
        <p:txBody>
          <a:bodyPr/>
          <a:lstStyle/>
          <a:p>
            <a:r>
              <a:rPr lang="nl-NL" dirty="0" err="1" smtClean="0"/>
              <a:t>STPA</a:t>
            </a:r>
            <a:r>
              <a:rPr lang="nl-NL" dirty="0" smtClean="0"/>
              <a:t> Control structure</a:t>
            </a:r>
            <a:endParaRPr lang="nl-NL" dirty="0"/>
          </a:p>
        </p:txBody>
      </p:sp>
      <p:pic>
        <p:nvPicPr>
          <p:cNvPr id="2050" name="Picture 2" descr="Control-structure-flood-barr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124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18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STPA</a:t>
            </a:r>
            <a:r>
              <a:rPr lang="nl-NL" dirty="0" smtClean="0"/>
              <a:t> Step 1.Unsafe control actions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274044"/>
              </p:ext>
            </p:extLst>
          </p:nvPr>
        </p:nvGraphicFramePr>
        <p:xfrm>
          <a:off x="107504" y="2492896"/>
          <a:ext cx="885698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296144"/>
                <a:gridCol w="1530403"/>
                <a:gridCol w="2222610"/>
                <a:gridCol w="2223655"/>
              </a:tblGrid>
              <a:tr h="7279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Control action (CA) 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Batang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not given 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Batang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Incorrect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 is given 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Batang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 is given at the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wrong time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or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wrong order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Batang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stopped too soon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or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applied too long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Batang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</a:tr>
              <a:tr h="2183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Provide door close/open command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Door close command  is not given when level &gt; 3m  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Door open command is given when water level is &gt;3m 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Door close command given long after water has reached 3m and is rising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Door open command much too late, long after the water level is safe</a:t>
                      </a:r>
                      <a:endParaRPr lang="nl-NL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Door closed stopped too soon (door not completely closed)  when level is &gt; 3m 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STAMP workshop 2017   STPA-theory-simple-example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2420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STPA</a:t>
            </a:r>
            <a:r>
              <a:rPr lang="nl-NL" dirty="0" smtClean="0"/>
              <a:t> Step2.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analyst </a:t>
            </a:r>
            <a:r>
              <a:rPr lang="nl-NL" dirty="0" err="1" smtClean="0"/>
              <a:t>asks</a:t>
            </a:r>
            <a:r>
              <a:rPr lang="nl-NL" dirty="0" smtClean="0"/>
              <a:t> </a:t>
            </a:r>
            <a:r>
              <a:rPr lang="nl-NL" dirty="0" err="1" smtClean="0"/>
              <a:t>Why</a:t>
            </a:r>
            <a:r>
              <a:rPr lang="nl-NL" dirty="0" smtClean="0"/>
              <a:t>?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UCA</a:t>
            </a:r>
            <a:r>
              <a:rPr lang="nl-NL" dirty="0" smtClean="0"/>
              <a:t>?</a:t>
            </a:r>
          </a:p>
          <a:p>
            <a:pPr>
              <a:buNone/>
            </a:pPr>
            <a:r>
              <a:rPr lang="nl-NL" dirty="0" smtClean="0"/>
              <a:t>Example: </a:t>
            </a:r>
          </a:p>
          <a:p>
            <a:r>
              <a:rPr lang="nl-NL" dirty="0" smtClean="0"/>
              <a:t>UCA: The water is 4 m high and the doors did not close. </a:t>
            </a:r>
            <a:r>
              <a:rPr lang="nl-NL" dirty="0" err="1" smtClean="0"/>
              <a:t>Why</a:t>
            </a:r>
            <a:r>
              <a:rPr lang="nl-NL" dirty="0" smtClean="0"/>
              <a:t>? </a:t>
            </a:r>
          </a:p>
          <a:p>
            <a:r>
              <a:rPr lang="nl-NL" dirty="0" smtClean="0"/>
              <a:t>Possible reason: Water detector is defect. </a:t>
            </a:r>
          </a:p>
          <a:p>
            <a:r>
              <a:rPr lang="nl-NL" dirty="0" smtClean="0"/>
              <a:t>Safety </a:t>
            </a:r>
            <a:r>
              <a:rPr lang="nl-NL" dirty="0" err="1" smtClean="0"/>
              <a:t>constraint</a:t>
            </a:r>
            <a:r>
              <a:rPr lang="nl-NL" dirty="0" smtClean="0"/>
              <a:t>: The </a:t>
            </a:r>
            <a:r>
              <a:rPr lang="nl-NL" dirty="0" err="1" smtClean="0"/>
              <a:t>decision</a:t>
            </a:r>
            <a:r>
              <a:rPr lang="nl-NL" dirty="0" smtClean="0"/>
              <a:t> to close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rely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sensor.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STAMP workshop 2017   STPA-theory-simple-example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1166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9056014" cy="49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16530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http://www.nytimes.com/interactive/2010/01/22/us/Radiation.html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069848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Intensity</a:t>
            </a:r>
            <a:r>
              <a:rPr lang="nl-NL" dirty="0" smtClean="0"/>
              <a:t> </a:t>
            </a:r>
            <a:r>
              <a:rPr lang="nl-NL" dirty="0" err="1" smtClean="0"/>
              <a:t>Modulated</a:t>
            </a:r>
            <a:r>
              <a:rPr lang="nl-NL" dirty="0" smtClean="0"/>
              <a:t> </a:t>
            </a:r>
            <a:r>
              <a:rPr lang="nl-NL" dirty="0" err="1" smtClean="0"/>
              <a:t>Radiation</a:t>
            </a:r>
            <a:r>
              <a:rPr lang="nl-NL" dirty="0" smtClean="0"/>
              <a:t> </a:t>
            </a:r>
            <a:r>
              <a:rPr lang="nl-NL" dirty="0" err="1" smtClean="0"/>
              <a:t>Therapy</a:t>
            </a:r>
            <a:r>
              <a:rPr lang="nl-NL" dirty="0" smtClean="0"/>
              <a:t> (IMRT)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3068960"/>
            <a:ext cx="154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 Narrow" panose="020B0606020202030204" pitchFamily="34" charset="0"/>
              </a:rPr>
              <a:t>Gantry</a:t>
            </a:r>
            <a:endParaRPr lang="nl-NL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88024" y="3212976"/>
            <a:ext cx="19442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87016" y="6400800"/>
            <a:ext cx="8856984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*  STPA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hazard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RT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248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733256"/>
            <a:ext cx="9107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http://www.nytimes.com/interactive/2010/01/22/us/Radiation.html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4056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2261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79296" cy="4325112"/>
          </a:xfrm>
        </p:spPr>
        <p:txBody>
          <a:bodyPr/>
          <a:lstStyle/>
          <a:p>
            <a:r>
              <a:rPr lang="nl-NL" b="1" dirty="0" smtClean="0"/>
              <a:t>Motivation</a:t>
            </a:r>
          </a:p>
          <a:p>
            <a:r>
              <a:rPr lang="nl-NL" dirty="0" smtClean="0"/>
              <a:t>STPA </a:t>
            </a:r>
            <a:r>
              <a:rPr lang="nl-NL" dirty="0" err="1" smtClean="0"/>
              <a:t>theory</a:t>
            </a:r>
            <a:r>
              <a:rPr lang="nl-NL" dirty="0" smtClean="0"/>
              <a:t>: A </a:t>
            </a:r>
            <a:r>
              <a:rPr lang="nl-NL" dirty="0" err="1" smtClean="0"/>
              <a:t>simple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</a:p>
          <a:p>
            <a:r>
              <a:rPr lang="nl-NL" dirty="0" smtClean="0"/>
              <a:t>STPA </a:t>
            </a:r>
            <a:r>
              <a:rPr lang="nl-NL" dirty="0" err="1" smtClean="0"/>
              <a:t>practice</a:t>
            </a:r>
            <a:r>
              <a:rPr lang="nl-NL" dirty="0" smtClean="0"/>
              <a:t>: Hazard analysis of a RT </a:t>
            </a:r>
            <a:r>
              <a:rPr lang="nl-NL" dirty="0" err="1" smtClean="0"/>
              <a:t>process</a:t>
            </a:r>
            <a:endParaRPr lang="nl-NL" dirty="0" smtClean="0"/>
          </a:p>
          <a:p>
            <a:r>
              <a:rPr lang="nl-NL" dirty="0" smtClean="0"/>
              <a:t>Results</a:t>
            </a:r>
          </a:p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4429000" y="6400800"/>
            <a:ext cx="7920880" cy="457200"/>
          </a:xfrm>
        </p:spPr>
        <p:txBody>
          <a:bodyPr/>
          <a:lstStyle/>
          <a:p>
            <a:r>
              <a:rPr lang="en-US" dirty="0" smtClean="0"/>
              <a:t>5th STAMP workshop 2017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7990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874278" cy="525208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020272" y="2132856"/>
            <a:ext cx="2699791" cy="720080"/>
          </a:xfrm>
          <a:prstGeom prst="wedgeRoundRectCallout">
            <a:avLst>
              <a:gd name="adj1" fmla="val -23712"/>
              <a:gd name="adj2" fmla="val 10416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 smtClean="0">
                <a:solidFill>
                  <a:schemeClr val="tx1"/>
                </a:solidFill>
              </a:rPr>
              <a:t>Treatment plan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80112" y="404664"/>
            <a:ext cx="2520280" cy="720080"/>
          </a:xfrm>
          <a:prstGeom prst="wedgeRoundRectCallout">
            <a:avLst>
              <a:gd name="adj1" fmla="val -22789"/>
              <a:gd name="adj2" fmla="val 942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Video image from the linac room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195736" y="476672"/>
            <a:ext cx="2191697" cy="720080"/>
          </a:xfrm>
          <a:prstGeom prst="wedgeRoundRectCallout">
            <a:avLst>
              <a:gd name="adj1" fmla="val 3069"/>
              <a:gd name="adj2" fmla="val 17956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 smtClean="0">
              <a:solidFill>
                <a:schemeClr val="tx1"/>
              </a:solidFill>
            </a:endParaRPr>
          </a:p>
          <a:p>
            <a:r>
              <a:rPr lang="nl-NL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Dose distribution calculated by TPS</a:t>
            </a:r>
          </a:p>
          <a:p>
            <a:endParaRPr lang="nl-NL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923928" y="3140968"/>
            <a:ext cx="2191697" cy="720080"/>
          </a:xfrm>
          <a:prstGeom prst="wedgeRoundRectCallout">
            <a:avLst>
              <a:gd name="adj1" fmla="val -26700"/>
              <a:gd name="adj2" fmla="val -962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 smtClean="0">
                <a:solidFill>
                  <a:schemeClr val="tx1"/>
                </a:solidFill>
              </a:rPr>
              <a:t>CT scan image</a:t>
            </a:r>
          </a:p>
          <a:p>
            <a:endParaRPr lang="nl-NL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4056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028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564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http://acfro.com/what-to-expect-during-your-treatment/radiation-therapy-imrtigrt-oncology-physicial-therapy/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IMRT </a:t>
            </a:r>
            <a:r>
              <a:rPr lang="nl-NL" sz="2400" dirty="0" err="1" smtClean="0"/>
              <a:t>Treatment</a:t>
            </a:r>
            <a:r>
              <a:rPr lang="nl-NL" sz="2400" dirty="0" smtClean="0"/>
              <a:t> plan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4056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IMRT</a:t>
            </a:r>
            <a:r>
              <a:rPr lang="nl-NL" dirty="0" smtClean="0"/>
              <a:t> flowchart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267156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9012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066800"/>
          </a:xfrm>
        </p:spPr>
        <p:txBody>
          <a:bodyPr/>
          <a:lstStyle/>
          <a:p>
            <a:r>
              <a:rPr lang="nl-NL" dirty="0" err="1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073008" cy="4536504"/>
          </a:xfrm>
        </p:spPr>
        <p:txBody>
          <a:bodyPr>
            <a:normAutofit lnSpcReduction="10000"/>
          </a:bodyPr>
          <a:lstStyle/>
          <a:p>
            <a:r>
              <a:rPr lang="nl-NL" i="1" dirty="0" smtClean="0"/>
              <a:t>De </a:t>
            </a:r>
            <a:r>
              <a:rPr lang="nl-NL" i="1" dirty="0" err="1" smtClean="0"/>
              <a:t>facto</a:t>
            </a:r>
            <a:r>
              <a:rPr lang="nl-NL" i="1" dirty="0" smtClean="0"/>
              <a:t> </a:t>
            </a:r>
            <a:r>
              <a:rPr lang="nl-NL" dirty="0" smtClean="0"/>
              <a:t>hazard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in RT: (H)FMEA, FTA.</a:t>
            </a:r>
          </a:p>
          <a:p>
            <a:r>
              <a:rPr lang="nl-NL" dirty="0" smtClean="0"/>
              <a:t>Both date </a:t>
            </a:r>
            <a:r>
              <a:rPr lang="nl-NL" dirty="0" err="1" smtClean="0"/>
              <a:t>from</a:t>
            </a:r>
            <a:r>
              <a:rPr lang="nl-NL" dirty="0" smtClean="0"/>
              <a:t> 50s,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reliability</a:t>
            </a:r>
            <a:r>
              <a:rPr lang="nl-NL" dirty="0" smtClean="0"/>
              <a:t> </a:t>
            </a:r>
            <a:r>
              <a:rPr lang="nl-NL" dirty="0" err="1" smtClean="0"/>
              <a:t>theory</a:t>
            </a:r>
            <a:r>
              <a:rPr lang="nl-NL" dirty="0" smtClean="0"/>
              <a:t>. </a:t>
            </a:r>
            <a:r>
              <a:rPr lang="nl-NL" dirty="0" err="1" smtClean="0"/>
              <a:t>Humans</a:t>
            </a:r>
            <a:r>
              <a:rPr lang="nl-NL" dirty="0" smtClean="0"/>
              <a:t> and software are </a:t>
            </a:r>
            <a:r>
              <a:rPr lang="nl-NL" dirty="0" err="1" smtClean="0"/>
              <a:t>poorly</a:t>
            </a:r>
            <a:r>
              <a:rPr lang="nl-NL" dirty="0" smtClean="0"/>
              <a:t> </a:t>
            </a:r>
            <a:r>
              <a:rPr lang="nl-NL" dirty="0" err="1" smtClean="0"/>
              <a:t>predicted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probabilities</a:t>
            </a:r>
            <a:r>
              <a:rPr lang="nl-NL" dirty="0" smtClean="0"/>
              <a:t>!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new</a:t>
            </a:r>
            <a:r>
              <a:rPr lang="nl-NL" dirty="0" smtClean="0"/>
              <a:t> </a:t>
            </a:r>
            <a:r>
              <a:rPr lang="nl-NL" dirty="0" err="1" smtClean="0"/>
              <a:t>approaches</a:t>
            </a:r>
            <a:r>
              <a:rPr lang="nl-NL" dirty="0" smtClean="0"/>
              <a:t>.</a:t>
            </a:r>
          </a:p>
          <a:p>
            <a:r>
              <a:rPr lang="nl-NL" dirty="0" smtClean="0"/>
              <a:t>STPA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systems</a:t>
            </a:r>
            <a:r>
              <a:rPr lang="nl-NL" dirty="0" smtClean="0"/>
              <a:t> </a:t>
            </a:r>
            <a:r>
              <a:rPr lang="nl-NL" dirty="0" err="1" smtClean="0"/>
              <a:t>theory</a:t>
            </a:r>
            <a:r>
              <a:rPr lang="nl-NL" dirty="0" smtClean="0"/>
              <a:t> </a:t>
            </a:r>
            <a:r>
              <a:rPr lang="nl-NL" dirty="0" err="1" smtClean="0"/>
              <a:t>emerged</a:t>
            </a:r>
            <a:r>
              <a:rPr lang="nl-NL" dirty="0" smtClean="0"/>
              <a:t> </a:t>
            </a:r>
            <a:r>
              <a:rPr lang="nl-NL" dirty="0" err="1" smtClean="0"/>
              <a:t>recently</a:t>
            </a:r>
            <a:r>
              <a:rPr lang="nl-NL" dirty="0" smtClean="0"/>
              <a:t>. </a:t>
            </a:r>
          </a:p>
          <a:p>
            <a:r>
              <a:rPr lang="nl-NL" dirty="0" smtClean="0"/>
              <a:t>A few STPA-RT studies </a:t>
            </a:r>
            <a:r>
              <a:rPr lang="nl-NL" dirty="0" err="1" smtClean="0"/>
              <a:t>already</a:t>
            </a:r>
            <a:r>
              <a:rPr lang="nl-NL" dirty="0" smtClean="0"/>
              <a:t>. No IMRT </a:t>
            </a:r>
            <a:r>
              <a:rPr lang="nl-NL" dirty="0" err="1" smtClean="0"/>
              <a:t>yet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        </a:t>
            </a:r>
          </a:p>
          <a:p>
            <a:pPr>
              <a:buNone/>
            </a:pPr>
            <a:r>
              <a:rPr lang="nl-NL" dirty="0" smtClean="0"/>
              <a:t>            </a:t>
            </a:r>
            <a:r>
              <a:rPr lang="nl-NL" dirty="0" err="1" smtClean="0"/>
              <a:t>An</a:t>
            </a:r>
            <a:r>
              <a:rPr lang="nl-NL" dirty="0" smtClean="0"/>
              <a:t> STPA-IMRT experiment at </a:t>
            </a:r>
            <a:r>
              <a:rPr lang="nl-NL" dirty="0" err="1" smtClean="0"/>
              <a:t>VUmc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419872" y="472514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8052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>
            <a:normAutofit/>
          </a:bodyPr>
          <a:lstStyle/>
          <a:p>
            <a:r>
              <a:rPr lang="nl-NL" dirty="0" smtClean="0"/>
              <a:t>RQ1.How difficult is it to apply STPA for </a:t>
            </a:r>
            <a:r>
              <a:rPr lang="nl-NL" dirty="0"/>
              <a:t>hazard analysis in </a:t>
            </a:r>
            <a:r>
              <a:rPr lang="nl-NL" dirty="0" smtClean="0"/>
              <a:t>RT?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Can an outsider conduct it?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Will it add excesive workload for RT dept?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What to do with all the thousands of hazards we </a:t>
            </a:r>
            <a:r>
              <a:rPr lang="nl-NL" dirty="0" err="1" smtClean="0">
                <a:solidFill>
                  <a:schemeClr val="tx1"/>
                </a:solidFill>
              </a:rPr>
              <a:t>find</a:t>
            </a:r>
            <a:r>
              <a:rPr lang="nl-NL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Can we speed up by reusing artifacts from existing analyses?</a:t>
            </a:r>
          </a:p>
          <a:p>
            <a:r>
              <a:rPr lang="nl-NL" dirty="0" smtClean="0"/>
              <a:t>RQ2. What </a:t>
            </a:r>
            <a:r>
              <a:rPr lang="nl-NL" dirty="0"/>
              <a:t>is the added </a:t>
            </a:r>
            <a:r>
              <a:rPr lang="nl-NL" dirty="0" smtClean="0"/>
              <a:t>value of STPA 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 smtClean="0"/>
              <a:t>HFMEA</a:t>
            </a:r>
            <a:r>
              <a:rPr lang="nl-NL" dirty="0" smtClean="0"/>
              <a:t>?</a:t>
            </a:r>
            <a:endParaRPr lang="nl-NL" dirty="0"/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Compare STPA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existing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HFMEA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8052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4117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9036496" cy="4325112"/>
          </a:xfrm>
        </p:spPr>
        <p:txBody>
          <a:bodyPr/>
          <a:lstStyle/>
          <a:p>
            <a:r>
              <a:rPr lang="en-US" sz="3200" dirty="0"/>
              <a:t>A1. Patient injured or killed from radiation exposure</a:t>
            </a:r>
          </a:p>
          <a:p>
            <a:r>
              <a:rPr lang="en-US" sz="3200" dirty="0"/>
              <a:t>A2. A non-patient is injured or killed by radiation</a:t>
            </a:r>
          </a:p>
          <a:p>
            <a:r>
              <a:rPr lang="en-US" sz="3200" dirty="0"/>
              <a:t>A3. Damage or loss of equipment</a:t>
            </a:r>
          </a:p>
          <a:p>
            <a:r>
              <a:rPr lang="en-US" sz="3200" dirty="0"/>
              <a:t>A4. Physical damage to patient or non-patient during treatment (not from radiation)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47047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066800"/>
          </a:xfrm>
        </p:spPr>
        <p:txBody>
          <a:bodyPr/>
          <a:lstStyle/>
          <a:p>
            <a:r>
              <a:rPr lang="en-US" dirty="0" smtClean="0"/>
              <a:t>High-level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896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H1. Wrong radiation delivery to patient (linked to accident A1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i="1" dirty="0">
                <a:solidFill>
                  <a:schemeClr val="tx2"/>
                </a:solidFill>
              </a:rPr>
              <a:t>H1.1. </a:t>
            </a:r>
            <a:r>
              <a:rPr lang="en-US" i="1" dirty="0" smtClean="0">
                <a:solidFill>
                  <a:schemeClr val="tx2"/>
                </a:solidFill>
              </a:rPr>
              <a:t>Under-dose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H1.2 Over-dose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H1.3 </a:t>
            </a:r>
            <a:r>
              <a:rPr lang="en-US" i="1" dirty="0">
                <a:solidFill>
                  <a:schemeClr val="tx2"/>
                </a:solidFill>
              </a:rPr>
              <a:t>Right dose but in a wrong </a:t>
            </a:r>
            <a:r>
              <a:rPr lang="en-US" i="1" dirty="0" smtClean="0">
                <a:solidFill>
                  <a:schemeClr val="tx2"/>
                </a:solidFill>
              </a:rPr>
              <a:t>fractioning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H1.4</a:t>
            </a:r>
            <a:r>
              <a:rPr lang="en-US" i="1" dirty="0">
                <a:solidFill>
                  <a:schemeClr val="tx2"/>
                </a:solidFill>
              </a:rPr>
              <a:t>. </a:t>
            </a:r>
            <a:r>
              <a:rPr lang="en-US" i="1" dirty="0" smtClean="0">
                <a:solidFill>
                  <a:schemeClr val="tx2"/>
                </a:solidFill>
              </a:rPr>
              <a:t>Right dose to the wrong volume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H1.5</a:t>
            </a:r>
            <a:r>
              <a:rPr lang="en-US" i="1" dirty="0">
                <a:solidFill>
                  <a:schemeClr val="tx2"/>
                </a:solidFill>
              </a:rPr>
              <a:t>. Wrong patient.</a:t>
            </a:r>
          </a:p>
          <a:p>
            <a:r>
              <a:rPr lang="en-US" dirty="0"/>
              <a:t>H2. A non patient (staff) is unnecessarily exposed to radiation (linked to accident A2)</a:t>
            </a:r>
          </a:p>
          <a:p>
            <a:r>
              <a:rPr lang="en-US" dirty="0"/>
              <a:t>H3. Persons are subject to non-radiological injury. (linked to accident A4)</a:t>
            </a:r>
          </a:p>
          <a:p>
            <a:r>
              <a:rPr lang="en-US" dirty="0"/>
              <a:t>H4. Equipment is subject to unnecessary stress. (linked to accident A3)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8052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69342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" y="116632"/>
            <a:ext cx="8229600" cy="648072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This</a:t>
            </a:r>
            <a:r>
              <a:rPr lang="nl-NL" sz="3200" b="1" dirty="0" smtClean="0"/>
              <a:t> is </a:t>
            </a:r>
            <a:r>
              <a:rPr lang="nl-NL" sz="3200" b="1" dirty="0" err="1" smtClean="0"/>
              <a:t>what</a:t>
            </a:r>
            <a:r>
              <a:rPr lang="nl-NL" sz="3200" b="1" dirty="0" smtClean="0"/>
              <a:t> the </a:t>
            </a:r>
            <a:r>
              <a:rPr lang="nl-NL" sz="3200" b="1" dirty="0" err="1" smtClean="0"/>
              <a:t>analyst</a:t>
            </a:r>
            <a:r>
              <a:rPr lang="nl-NL" sz="3200" b="1" dirty="0" smtClean="0"/>
              <a:t> is hearing:</a:t>
            </a:r>
            <a:endParaRPr lang="nl-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856663" cy="360045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nl-NL" sz="2400" i="1" dirty="0" smtClean="0"/>
              <a:t>CT operator positions the patient, takes CT images and saves them in ARIA</a:t>
            </a:r>
          </a:p>
          <a:p>
            <a:r>
              <a:rPr lang="nl-NL" sz="2400" i="1" dirty="0" err="1" smtClean="0"/>
              <a:t>Oncologist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writes</a:t>
            </a:r>
            <a:r>
              <a:rPr lang="nl-NL" sz="2400" i="1" dirty="0" smtClean="0"/>
              <a:t> a </a:t>
            </a:r>
            <a:r>
              <a:rPr lang="nl-NL" sz="2400" i="1" dirty="0" err="1" smtClean="0"/>
              <a:t>prescription</a:t>
            </a:r>
            <a:r>
              <a:rPr lang="nl-NL" sz="2400" i="1" dirty="0" smtClean="0"/>
              <a:t> in ARIA</a:t>
            </a:r>
          </a:p>
          <a:p>
            <a:r>
              <a:rPr lang="nl-NL" sz="2400" i="1" dirty="0" err="1" smtClean="0"/>
              <a:t>Radiographer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makes</a:t>
            </a:r>
            <a:r>
              <a:rPr lang="nl-NL" sz="2400" i="1" dirty="0" smtClean="0"/>
              <a:t> a plan </a:t>
            </a:r>
            <a:r>
              <a:rPr lang="nl-NL" sz="2400" i="1" dirty="0" err="1" smtClean="0"/>
              <a:t>and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saves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it</a:t>
            </a:r>
            <a:r>
              <a:rPr lang="nl-NL" sz="2400" i="1" dirty="0" smtClean="0"/>
              <a:t> in ARIA</a:t>
            </a:r>
          </a:p>
          <a:p>
            <a:r>
              <a:rPr lang="nl-NL" sz="2400" i="1" dirty="0" err="1" smtClean="0"/>
              <a:t>Medical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physicist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reads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the</a:t>
            </a:r>
            <a:r>
              <a:rPr lang="nl-NL" sz="2400" i="1" dirty="0" smtClean="0"/>
              <a:t> plan </a:t>
            </a:r>
            <a:r>
              <a:rPr lang="nl-NL" sz="2400" i="1" dirty="0" err="1" smtClean="0"/>
              <a:t>from</a:t>
            </a:r>
            <a:r>
              <a:rPr lang="nl-NL" sz="2400" i="1" dirty="0" smtClean="0"/>
              <a:t> ARIA </a:t>
            </a:r>
            <a:r>
              <a:rPr lang="nl-NL" sz="2400" i="1" dirty="0" err="1" smtClean="0"/>
              <a:t>and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approves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it</a:t>
            </a:r>
            <a:endParaRPr lang="nl-NL" sz="2400" i="1" dirty="0" smtClean="0"/>
          </a:p>
          <a:p>
            <a:r>
              <a:rPr lang="nl-NL" sz="2400" i="1" dirty="0" smtClean="0"/>
              <a:t>Post-planning </a:t>
            </a:r>
            <a:r>
              <a:rPr lang="nl-NL" sz="2400" i="1" dirty="0" err="1" smtClean="0"/>
              <a:t>radiographer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annotates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the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approved</a:t>
            </a:r>
            <a:r>
              <a:rPr lang="nl-NL" sz="2400" i="1" dirty="0" smtClean="0"/>
              <a:t> plan </a:t>
            </a:r>
            <a:r>
              <a:rPr lang="nl-NL" sz="2400" i="1" dirty="0" err="1" smtClean="0"/>
              <a:t>and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saves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it</a:t>
            </a:r>
            <a:r>
              <a:rPr lang="nl-NL" sz="2400" i="1" dirty="0" smtClean="0"/>
              <a:t> in ARIA </a:t>
            </a:r>
          </a:p>
          <a:p>
            <a:r>
              <a:rPr lang="nl-NL" sz="2400" i="1" dirty="0" smtClean="0"/>
              <a:t>Treatment delivery opens the plan in ARIA and delivers </a:t>
            </a:r>
            <a:r>
              <a:rPr lang="nl-NL" sz="2400" i="1" dirty="0" err="1" smtClean="0"/>
              <a:t>radiation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accordingly</a:t>
            </a:r>
            <a:r>
              <a:rPr lang="nl-NL" sz="2400" i="1" dirty="0" smtClean="0"/>
              <a:t> </a:t>
            </a:r>
          </a:p>
          <a:p>
            <a:r>
              <a:rPr lang="en-US" sz="1300" dirty="0" smtClean="0"/>
              <a:t>ARIA is a huge database shared by treatment planning and delivery</a:t>
            </a:r>
            <a:endParaRPr lang="nl-NL" sz="1300" i="1" dirty="0" smtClean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0" y="4773276"/>
            <a:ext cx="8784976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969696"/>
              </a:buClr>
            </a:pPr>
            <a:r>
              <a:rPr lang="nl-NL" sz="32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This is what the analyst is thinking</a:t>
            </a:r>
            <a:r>
              <a:rPr lang="nl-NL" sz="3200" b="1" dirty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  <a:endParaRPr lang="nl-NL" sz="32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65760" indent="-256032">
              <a:spcBef>
                <a:spcPts val="300"/>
              </a:spcBef>
              <a:buClr>
                <a:srgbClr val="969696"/>
              </a:buClr>
              <a:buFont typeface="Georgia"/>
              <a:buChar char="•"/>
            </a:pPr>
            <a:r>
              <a:rPr lang="nl-NL" sz="2400" i="1" dirty="0" err="1" smtClean="0">
                <a:solidFill>
                  <a:prstClr val="black"/>
                </a:solidFill>
              </a:rPr>
              <a:t>Which</a:t>
            </a:r>
            <a:r>
              <a:rPr lang="nl-NL" sz="2400" i="1" dirty="0" smtClean="0">
                <a:solidFill>
                  <a:prstClr val="black"/>
                </a:solidFill>
              </a:rPr>
              <a:t> level of </a:t>
            </a:r>
            <a:r>
              <a:rPr lang="nl-NL" sz="2400" i="1" dirty="0" err="1" smtClean="0">
                <a:solidFill>
                  <a:prstClr val="black"/>
                </a:solidFill>
              </a:rPr>
              <a:t>granularity</a:t>
            </a:r>
            <a:r>
              <a:rPr lang="nl-NL" sz="2400" i="1" dirty="0" smtClean="0">
                <a:solidFill>
                  <a:prstClr val="black"/>
                </a:solidFill>
              </a:rPr>
              <a:t>? </a:t>
            </a:r>
          </a:p>
          <a:p>
            <a:pPr marL="365760" lvl="0" indent="-256032">
              <a:spcBef>
                <a:spcPts val="300"/>
              </a:spcBef>
              <a:buClr>
                <a:srgbClr val="969696"/>
              </a:buClr>
              <a:buFont typeface="Georgia"/>
              <a:buChar char="•"/>
            </a:pPr>
            <a:r>
              <a:rPr lang="nl-NL" sz="2400" i="1" dirty="0" err="1" smtClean="0">
                <a:solidFill>
                  <a:prstClr val="black"/>
                </a:solidFill>
              </a:rPr>
              <a:t>Who</a:t>
            </a:r>
            <a:r>
              <a:rPr lang="nl-NL" sz="2400" i="1" dirty="0" smtClean="0">
                <a:solidFill>
                  <a:prstClr val="black"/>
                </a:solidFill>
              </a:rPr>
              <a:t> are </a:t>
            </a:r>
            <a:r>
              <a:rPr lang="nl-NL" sz="2400" i="1" dirty="0">
                <a:solidFill>
                  <a:prstClr val="black"/>
                </a:solidFill>
              </a:rPr>
              <a:t>the </a:t>
            </a:r>
            <a:r>
              <a:rPr lang="nl-NL" sz="2400" i="1" dirty="0" smtClean="0">
                <a:solidFill>
                  <a:prstClr val="black"/>
                </a:solidFill>
              </a:rPr>
              <a:t>controllers?</a:t>
            </a:r>
            <a:endParaRPr lang="nl-NL" sz="2400" i="1" dirty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rgbClr val="969696"/>
              </a:buClr>
              <a:buFont typeface="Georgia"/>
              <a:buChar char="•"/>
            </a:pPr>
            <a:r>
              <a:rPr lang="nl-NL" sz="2400" i="1" dirty="0" err="1" smtClean="0">
                <a:solidFill>
                  <a:prstClr val="black"/>
                </a:solidFill>
              </a:rPr>
              <a:t>What</a:t>
            </a:r>
            <a:r>
              <a:rPr lang="nl-NL" sz="2400" i="1" dirty="0" smtClean="0">
                <a:solidFill>
                  <a:prstClr val="black"/>
                </a:solidFill>
              </a:rPr>
              <a:t> is a control </a:t>
            </a:r>
            <a:r>
              <a:rPr lang="nl-NL" sz="2400" i="1" dirty="0">
                <a:solidFill>
                  <a:prstClr val="black"/>
                </a:solidFill>
              </a:rPr>
              <a:t>action </a:t>
            </a:r>
            <a:r>
              <a:rPr lang="nl-NL" sz="2400" i="1" dirty="0" smtClean="0">
                <a:solidFill>
                  <a:prstClr val="black"/>
                </a:solidFill>
              </a:rPr>
              <a:t>and </a:t>
            </a:r>
            <a:r>
              <a:rPr lang="nl-NL" sz="2400" i="1" dirty="0" err="1" smtClean="0">
                <a:solidFill>
                  <a:prstClr val="black"/>
                </a:solidFill>
              </a:rPr>
              <a:t>what</a:t>
            </a:r>
            <a:r>
              <a:rPr lang="nl-NL" sz="2400" i="1" dirty="0" smtClean="0">
                <a:solidFill>
                  <a:prstClr val="black"/>
                </a:solidFill>
              </a:rPr>
              <a:t> is a feedback?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119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/>
          </a:bodyPr>
          <a:lstStyle/>
          <a:p>
            <a:r>
              <a:rPr lang="nl-NL" dirty="0" smtClean="0"/>
              <a:t>First high-level control </a:t>
            </a:r>
            <a:r>
              <a:rPr lang="nl-NL" dirty="0" err="1" smtClean="0"/>
              <a:t>structure</a:t>
            </a:r>
            <a:endParaRPr lang="nl-NL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758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38067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Hints: A </a:t>
            </a:r>
            <a:r>
              <a:rPr lang="en-US" dirty="0"/>
              <a:t>control structure is not a description of the software or hardware architecture, but a </a:t>
            </a:r>
            <a:r>
              <a:rPr lang="en-US" b="1" dirty="0"/>
              <a:t>representation of the functions </a:t>
            </a:r>
            <a:r>
              <a:rPr lang="en-US" dirty="0"/>
              <a:t>that a system must perform and how these functions relate to each other. A controller is not always a person or a component, it is a </a:t>
            </a:r>
            <a:r>
              <a:rPr lang="en-US" dirty="0" smtClean="0"/>
              <a:t>functionality. </a:t>
            </a:r>
            <a:r>
              <a:rPr lang="en-US" dirty="0" err="1" smtClean="0"/>
              <a:t>STPA</a:t>
            </a:r>
            <a:r>
              <a:rPr lang="en-US" dirty="0" smtClean="0"/>
              <a:t> is a top-down approach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025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3907309" cy="57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19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40327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</a:t>
            </a:r>
            <a:r>
              <a:rPr lang="en-US" dirty="0"/>
              <a:t>control actions are </a:t>
            </a:r>
            <a:r>
              <a:rPr lang="en-US" i="1" dirty="0"/>
              <a:t>verbs</a:t>
            </a:r>
            <a:r>
              <a:rPr lang="en-US" dirty="0"/>
              <a:t>, a kind of </a:t>
            </a:r>
            <a:r>
              <a:rPr lang="en-US" dirty="0" smtClean="0"/>
              <a:t>commands.  </a:t>
            </a:r>
            <a:r>
              <a:rPr lang="en-US" dirty="0"/>
              <a:t>Feedback is a </a:t>
            </a:r>
            <a:r>
              <a:rPr lang="en-US" i="1" dirty="0"/>
              <a:t>noun</a:t>
            </a:r>
            <a:r>
              <a:rPr lang="en-US" dirty="0" smtClean="0"/>
              <a:t>, something </a:t>
            </a:r>
            <a:r>
              <a:rPr lang="en-US" dirty="0"/>
              <a:t>that makes the controller adapt its process model.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95139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066800"/>
          </a:xfrm>
        </p:spPr>
        <p:txBody>
          <a:bodyPr/>
          <a:lstStyle/>
          <a:p>
            <a:r>
              <a:rPr lang="nl-NL" dirty="0" smtClean="0"/>
              <a:t>Who are we?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940" y="275084"/>
            <a:ext cx="5279132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400" dirty="0" smtClean="0"/>
              <a:t>    </a:t>
            </a:r>
            <a:r>
              <a:rPr lang="nl-NL" sz="2400" dirty="0" err="1" smtClean="0"/>
              <a:t>Natalia-computer</a:t>
            </a:r>
            <a:r>
              <a:rPr lang="nl-NL" sz="2400" dirty="0" smtClean="0"/>
              <a:t> engineer, lecturer at Vrije University, Computer Science dept. 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Marjan &amp; Wilko – medical physicists at VU medical center, </a:t>
            </a:r>
            <a:r>
              <a:rPr lang="nl-NL" sz="2400" dirty="0" err="1" smtClean="0"/>
              <a:t>Radiotherapy</a:t>
            </a:r>
            <a:r>
              <a:rPr lang="nl-NL" sz="2400" dirty="0" smtClean="0"/>
              <a:t> dept.</a:t>
            </a:r>
          </a:p>
        </p:txBody>
      </p:sp>
      <p:pic>
        <p:nvPicPr>
          <p:cNvPr id="5" name="Picture 6" descr="http://static.eurogates.nl/media/organisations/photos/vu-university-amsterdam/rxa3zg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" y="1211188"/>
            <a:ext cx="3692334" cy="5502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3754140" y="1223578"/>
            <a:ext cx="360040" cy="345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7301086" y="2716138"/>
            <a:ext cx="360040" cy="345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U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93" y="3212976"/>
            <a:ext cx="5181607" cy="349758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917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8349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33757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8739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Control structure for Treatment Design controller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0751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0"/>
            <a:ext cx="9142858" cy="663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9096" y="126876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Control structure for Treatment Delivery controller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6858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756576" cy="10668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Extended</a:t>
            </a:r>
            <a:r>
              <a:rPr lang="nl-NL" dirty="0" smtClean="0"/>
              <a:t> STAP model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human</a:t>
            </a:r>
            <a:r>
              <a:rPr lang="nl-NL" dirty="0" smtClean="0"/>
              <a:t> controllers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60212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[John </a:t>
            </a:r>
            <a:r>
              <a:rPr lang="en-US" dirty="0"/>
              <a:t>Thomas, Megan France, MIT STAMP WORKSHOP 2016]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17054"/>
            <a:ext cx="88026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048006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controller: </a:t>
            </a:r>
            <a:r>
              <a:rPr lang="en-US" i="1" dirty="0" smtClean="0"/>
              <a:t>Planning radiographer</a:t>
            </a:r>
          </a:p>
          <a:p>
            <a:r>
              <a:rPr lang="en-US" dirty="0" smtClean="0"/>
              <a:t>Control action: </a:t>
            </a:r>
            <a:r>
              <a:rPr lang="en-US" i="1" dirty="0" smtClean="0"/>
              <a:t>Run optimization in TPS </a:t>
            </a:r>
          </a:p>
          <a:p>
            <a:r>
              <a:rPr lang="en-US" dirty="0" smtClean="0"/>
              <a:t>Control algorithm: </a:t>
            </a:r>
            <a:r>
              <a:rPr lang="en-US" i="1" dirty="0" smtClean="0"/>
              <a:t>Delineate OAR and position collimator on CT scan according to procedures and repeat run optimization in TPS </a:t>
            </a:r>
            <a:r>
              <a:rPr lang="en-US" dirty="0" smtClean="0"/>
              <a:t> </a:t>
            </a:r>
            <a:r>
              <a:rPr lang="en-US" i="1" dirty="0" smtClean="0"/>
              <a:t>until dose distribution is according to PI.</a:t>
            </a:r>
            <a:r>
              <a:rPr lang="en-US" dirty="0" smtClean="0"/>
              <a:t>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STAMP workshop 2017   STPA-theory-simple-example</a:t>
            </a:r>
            <a:endParaRPr lang="nl-N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982"/>
            <a:ext cx="88487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4"/>
            <a:ext cx="8229600" cy="1066800"/>
          </a:xfrm>
        </p:spPr>
        <p:txBody>
          <a:bodyPr/>
          <a:lstStyle/>
          <a:p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60048" cy="4325112"/>
          </a:xfrm>
        </p:spPr>
        <p:txBody>
          <a:bodyPr/>
          <a:lstStyle/>
          <a:p>
            <a:r>
              <a:rPr lang="en-US" sz="2400" dirty="0" smtClean="0"/>
              <a:t>UCA</a:t>
            </a:r>
            <a:r>
              <a:rPr lang="en-US" sz="2400" dirty="0"/>
              <a:t>: </a:t>
            </a:r>
            <a:r>
              <a:rPr lang="en-US" sz="2400" i="1" dirty="0"/>
              <a:t>Planning radiographer </a:t>
            </a:r>
            <a:r>
              <a:rPr lang="en-US" sz="2400" i="1" dirty="0" smtClean="0"/>
              <a:t>stops optimization too soon. The plan has wrong </a:t>
            </a:r>
            <a:r>
              <a:rPr lang="en-US" sz="2400" i="1" dirty="0"/>
              <a:t>parameters </a:t>
            </a:r>
            <a:r>
              <a:rPr lang="en-US" sz="2400" i="1" dirty="0" smtClean="0"/>
              <a:t>(collimator settings)</a:t>
            </a:r>
            <a:r>
              <a:rPr lang="en-US" sz="2400" dirty="0" smtClean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79443" y="2276872"/>
            <a:ext cx="2764557" cy="833884"/>
          </a:xfrm>
          <a:prstGeom prst="wedgeRoundRectCallout">
            <a:avLst>
              <a:gd name="adj1" fmla="val 23728"/>
              <a:gd name="adj2" fmla="val 1060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PI, protocols, feedback from peer </a:t>
            </a:r>
            <a:r>
              <a:rPr lang="en-US" dirty="0" smtClean="0">
                <a:solidFill>
                  <a:schemeClr val="tx1"/>
                </a:solidFill>
              </a:rPr>
              <a:t>reviewers, training, experience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5229200"/>
            <a:ext cx="3129012" cy="1008447"/>
          </a:xfrm>
          <a:prstGeom prst="wedgeRoundRectCallout">
            <a:avLst>
              <a:gd name="adj1" fmla="val 27456"/>
              <a:gd name="adj2" fmla="val -717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plan is good enough, so I stop optimization (and send it to oncologist)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180528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503115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Causal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325112"/>
          </a:xfrm>
        </p:spPr>
        <p:txBody>
          <a:bodyPr>
            <a:normAutofit/>
          </a:bodyPr>
          <a:lstStyle/>
          <a:p>
            <a:r>
              <a:rPr lang="en-US" i="1" dirty="0" smtClean="0"/>
              <a:t>(</a:t>
            </a:r>
            <a:r>
              <a:rPr lang="en-US" i="1" dirty="0"/>
              <a:t>1) Incorrect belief of the process state.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PI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protocols </a:t>
            </a:r>
            <a:r>
              <a:rPr lang="en-US" dirty="0">
                <a:solidFill>
                  <a:schemeClr val="tx1"/>
                </a:solidFill>
              </a:rPr>
              <a:t>are ambiguous and not </a:t>
            </a:r>
            <a:r>
              <a:rPr lang="en-US" dirty="0" smtClean="0">
                <a:solidFill>
                  <a:schemeClr val="tx1"/>
                </a:solidFill>
              </a:rPr>
              <a:t>clear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radiographer thinks that his unorthodox way of </a:t>
            </a:r>
            <a:r>
              <a:rPr lang="en-US" dirty="0" smtClean="0">
                <a:solidFill>
                  <a:schemeClr val="tx1"/>
                </a:solidFill>
              </a:rPr>
              <a:t>collimator </a:t>
            </a:r>
            <a:r>
              <a:rPr lang="en-US" dirty="0">
                <a:solidFill>
                  <a:schemeClr val="tx1"/>
                </a:solidFill>
              </a:rPr>
              <a:t>positioning is better, </a:t>
            </a:r>
            <a:r>
              <a:rPr lang="en-US" dirty="0" smtClean="0">
                <a:solidFill>
                  <a:schemeClr val="tx1"/>
                </a:solidFill>
              </a:rPr>
              <a:t>but 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i="1" dirty="0">
                <a:solidFill>
                  <a:schemeClr val="tx1"/>
                </a:solidFill>
              </a:rPr>
              <a:t>overlooks</a:t>
            </a:r>
            <a:r>
              <a:rPr lang="en-US" dirty="0">
                <a:solidFill>
                  <a:schemeClr val="tx1"/>
                </a:solidFill>
              </a:rPr>
              <a:t> that radiation hot spots are </a:t>
            </a:r>
            <a:r>
              <a:rPr lang="en-US" dirty="0" smtClean="0">
                <a:solidFill>
                  <a:schemeClr val="tx1"/>
                </a:solidFill>
              </a:rPr>
              <a:t>created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7920880" cy="457200"/>
          </a:xfrm>
        </p:spPr>
        <p:txBody>
          <a:bodyPr/>
          <a:lstStyle/>
          <a:p>
            <a:r>
              <a:rPr lang="en-US" dirty="0" smtClean="0"/>
              <a:t>5th STAMP workshop     </a:t>
            </a:r>
            <a:r>
              <a:rPr lang="nl-NL" dirty="0" smtClean="0"/>
              <a:t>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70179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/>
          <a:lstStyle/>
          <a:p>
            <a:r>
              <a:rPr lang="en-US" dirty="0" smtClean="0"/>
              <a:t>Causal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712968" cy="4824536"/>
          </a:xfrm>
        </p:spPr>
        <p:txBody>
          <a:bodyPr>
            <a:normAutofit/>
          </a:bodyPr>
          <a:lstStyle/>
          <a:p>
            <a:r>
              <a:rPr lang="en-US" i="1" dirty="0" smtClean="0"/>
              <a:t>(</a:t>
            </a:r>
            <a:r>
              <a:rPr lang="en-US" i="1" dirty="0"/>
              <a:t>2) Incorrect belief of the process behavior.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radiographer </a:t>
            </a:r>
            <a:r>
              <a:rPr lang="en-US" dirty="0">
                <a:solidFill>
                  <a:schemeClr val="tx1"/>
                </a:solidFill>
              </a:rPr>
              <a:t>is in hurry or was </a:t>
            </a:r>
            <a:r>
              <a:rPr lang="en-US" dirty="0" smtClean="0">
                <a:solidFill>
                  <a:schemeClr val="tx1"/>
                </a:solidFill>
              </a:rPr>
              <a:t>interrupted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radiographer is not </a:t>
            </a:r>
            <a:r>
              <a:rPr lang="en-US" dirty="0" smtClean="0">
                <a:solidFill>
                  <a:schemeClr val="tx1"/>
                </a:solidFill>
              </a:rPr>
              <a:t>experienced. He </a:t>
            </a:r>
            <a:r>
              <a:rPr lang="en-US" dirty="0">
                <a:solidFill>
                  <a:schemeClr val="tx1"/>
                </a:solidFill>
              </a:rPr>
              <a:t>could also ask questions to his superiors, but </a:t>
            </a:r>
            <a:r>
              <a:rPr lang="en-US" dirty="0" smtClean="0">
                <a:solidFill>
                  <a:schemeClr val="tx1"/>
                </a:solidFill>
              </a:rPr>
              <a:t>does not dare.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/>
              <a:t>(3) Flaws in the mental model updates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radiographer used the same incorrect jaw positioning in previous plans without </a:t>
            </a:r>
            <a:r>
              <a:rPr lang="en-US" dirty="0" smtClean="0">
                <a:solidFill>
                  <a:schemeClr val="tx1"/>
                </a:solidFill>
              </a:rPr>
              <a:t>problems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just wants </a:t>
            </a:r>
            <a:r>
              <a:rPr lang="en-US" dirty="0" smtClean="0">
                <a:solidFill>
                  <a:schemeClr val="tx1"/>
                </a:solidFill>
              </a:rPr>
              <a:t>some change and dares to </a:t>
            </a:r>
            <a:r>
              <a:rPr lang="en-US" dirty="0">
                <a:solidFill>
                  <a:schemeClr val="tx1"/>
                </a:solidFill>
              </a:rPr>
              <a:t>try new things.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252536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*  STPA </a:t>
            </a:r>
            <a:r>
              <a:rPr lang="nl-NL" dirty="0" err="1" smtClean="0"/>
              <a:t>practice</a:t>
            </a:r>
            <a:r>
              <a:rPr lang="nl-NL" dirty="0" smtClean="0"/>
              <a:t>: hazard </a:t>
            </a:r>
            <a:r>
              <a:rPr lang="nl-NL" dirty="0" err="1" smtClean="0"/>
              <a:t>analysis</a:t>
            </a:r>
            <a:r>
              <a:rPr lang="nl-NL" dirty="0" smtClean="0"/>
              <a:t> of RT </a:t>
            </a:r>
            <a:r>
              <a:rPr lang="nl-NL" dirty="0" err="1" smtClean="0"/>
              <a:t>process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937142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r>
              <a:rPr lang="nl-NL" dirty="0" smtClean="0"/>
              <a:t>Research 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325112"/>
          </a:xfrm>
        </p:spPr>
        <p:txBody>
          <a:bodyPr>
            <a:normAutofit/>
          </a:bodyPr>
          <a:lstStyle/>
          <a:p>
            <a:r>
              <a:rPr lang="nl-NL" dirty="0" smtClean="0"/>
              <a:t>RQ1.How difficult is it to apply STPA for </a:t>
            </a:r>
            <a:r>
              <a:rPr lang="nl-NL" dirty="0"/>
              <a:t>hazard analysis in </a:t>
            </a:r>
            <a:r>
              <a:rPr lang="nl-NL" dirty="0" smtClean="0"/>
              <a:t>RT?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The begin is difficult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</a:rPr>
              <a:t>Can an outsider conduct it? </a:t>
            </a:r>
            <a:r>
              <a:rPr lang="nl-NL" dirty="0" smtClean="0">
                <a:solidFill>
                  <a:srgbClr val="FF0000"/>
                </a:solidFill>
              </a:rPr>
              <a:t>YES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Will it add excesive workload for RT dept? </a:t>
            </a:r>
            <a:r>
              <a:rPr lang="nl-NL" dirty="0" smtClean="0">
                <a:solidFill>
                  <a:srgbClr val="FF0000"/>
                </a:solidFill>
              </a:rPr>
              <a:t>NO </a:t>
            </a:r>
            <a:endParaRPr lang="nl-NL" dirty="0" smtClean="0"/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What to do with all the thousands of hazards? </a:t>
            </a:r>
            <a:r>
              <a:rPr lang="nl-NL" dirty="0" smtClean="0">
                <a:solidFill>
                  <a:srgbClr val="FF0000"/>
                </a:solidFill>
              </a:rPr>
              <a:t>We </a:t>
            </a:r>
            <a:r>
              <a:rPr lang="nl-NL" dirty="0" err="1" smtClean="0">
                <a:solidFill>
                  <a:srgbClr val="FF0000"/>
                </a:solidFill>
              </a:rPr>
              <a:t>found</a:t>
            </a:r>
            <a:r>
              <a:rPr lang="nl-NL" dirty="0" smtClean="0">
                <a:solidFill>
                  <a:srgbClr val="FF0000"/>
                </a:solidFill>
              </a:rPr>
              <a:t> 140 </a:t>
            </a:r>
            <a:r>
              <a:rPr lang="nl-NL" dirty="0" err="1" smtClean="0">
                <a:solidFill>
                  <a:srgbClr val="FF0000"/>
                </a:solidFill>
              </a:rPr>
              <a:t>UCAs</a:t>
            </a:r>
            <a:r>
              <a:rPr lang="nl-NL" dirty="0" smtClean="0">
                <a:solidFill>
                  <a:srgbClr val="FF0000"/>
                </a:solidFill>
              </a:rPr>
              <a:t>. They should all be analyzed.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Can we speed up by reusing artifacts from existing analyses? </a:t>
            </a:r>
            <a:r>
              <a:rPr lang="nl-NL" dirty="0" smtClean="0">
                <a:solidFill>
                  <a:srgbClr val="FF0000"/>
                </a:solidFill>
              </a:rPr>
              <a:t>YES, </a:t>
            </a:r>
            <a:r>
              <a:rPr lang="nl-NL" dirty="0" err="1" smtClean="0">
                <a:solidFill>
                  <a:srgbClr val="FF0000"/>
                </a:solidFill>
              </a:rPr>
              <a:t>partially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924944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  </a:t>
            </a:r>
            <a:r>
              <a:rPr lang="nl-NL" dirty="0" err="1" smtClean="0"/>
              <a:t>Results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08488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5312"/>
            <a:ext cx="9144000" cy="6192688"/>
          </a:xfrm>
        </p:spPr>
        <p:txBody>
          <a:bodyPr>
            <a:no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Step1. Hazards </a:t>
            </a:r>
            <a:r>
              <a:rPr lang="nl-NL" sz="3200" dirty="0" err="1" smtClean="0">
                <a:solidFill>
                  <a:srgbClr val="FF0000"/>
                </a:solidFill>
              </a:rPr>
              <a:t>identification</a:t>
            </a:r>
            <a:endParaRPr lang="nl-NL" sz="3200" dirty="0" smtClean="0">
              <a:solidFill>
                <a:srgbClr val="FF0000"/>
              </a:solidFill>
            </a:endParaRP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The </a:t>
            </a:r>
            <a:r>
              <a:rPr lang="nl-NL" sz="2400" dirty="0" err="1" smtClean="0">
                <a:solidFill>
                  <a:schemeClr val="tx1"/>
                </a:solidFill>
              </a:rPr>
              <a:t>lists</a:t>
            </a:r>
            <a:r>
              <a:rPr lang="nl-NL" sz="2400" dirty="0" smtClean="0">
                <a:solidFill>
                  <a:schemeClr val="tx1"/>
                </a:solidFill>
              </a:rPr>
              <a:t> of hazards overlap </a:t>
            </a:r>
            <a:r>
              <a:rPr lang="nl-NL" sz="2400" dirty="0" err="1" smtClean="0">
                <a:solidFill>
                  <a:schemeClr val="tx1"/>
                </a:solidFill>
              </a:rPr>
              <a:t>mostly</a:t>
            </a:r>
            <a:r>
              <a:rPr lang="nl-NL" sz="2400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FMEA is </a:t>
            </a:r>
            <a:r>
              <a:rPr lang="nl-NL" sz="2400" dirty="0" err="1" smtClean="0">
                <a:solidFill>
                  <a:schemeClr val="tx1"/>
                </a:solidFill>
              </a:rPr>
              <a:t>better</a:t>
            </a:r>
            <a:r>
              <a:rPr lang="nl-NL" sz="2400" dirty="0" smtClean="0">
                <a:solidFill>
                  <a:schemeClr val="tx1"/>
                </a:solidFill>
              </a:rPr>
              <a:t> in hazards of type </a:t>
            </a:r>
            <a:r>
              <a:rPr lang="nl-NL" sz="2400" i="1" dirty="0" smtClean="0">
                <a:solidFill>
                  <a:schemeClr val="tx1"/>
                </a:solidFill>
              </a:rPr>
              <a:t>wrong control action</a:t>
            </a:r>
          </a:p>
          <a:p>
            <a:pPr lvl="1"/>
            <a:r>
              <a:rPr lang="nl-NL" sz="2400" dirty="0" smtClean="0">
                <a:solidFill>
                  <a:schemeClr val="tx1"/>
                </a:solidFill>
              </a:rPr>
              <a:t>STPA is more </a:t>
            </a:r>
            <a:r>
              <a:rPr lang="nl-NL" sz="2400" dirty="0" err="1" smtClean="0">
                <a:solidFill>
                  <a:schemeClr val="tx1"/>
                </a:solidFill>
              </a:rPr>
              <a:t>rigurous</a:t>
            </a:r>
            <a:r>
              <a:rPr lang="nl-NL" sz="2400" dirty="0" smtClean="0">
                <a:solidFill>
                  <a:schemeClr val="tx1"/>
                </a:solidFill>
              </a:rPr>
              <a:t> Ex: </a:t>
            </a:r>
            <a:r>
              <a:rPr lang="nl-NL" sz="2400" i="1" dirty="0" smtClean="0">
                <a:solidFill>
                  <a:schemeClr val="tx1"/>
                </a:solidFill>
              </a:rPr>
              <a:t>CT radiographer </a:t>
            </a:r>
            <a:r>
              <a:rPr lang="nl-NL" sz="2400" i="1" dirty="0" smtClean="0">
                <a:solidFill>
                  <a:srgbClr val="FF0000"/>
                </a:solidFill>
              </a:rPr>
              <a:t>forgot</a:t>
            </a:r>
            <a:r>
              <a:rPr lang="nl-NL" sz="2400" i="1" dirty="0" smtClean="0">
                <a:solidFill>
                  <a:schemeClr val="tx1"/>
                </a:solidFill>
              </a:rPr>
              <a:t> to apply the tatoos</a:t>
            </a:r>
            <a:r>
              <a:rPr lang="nl-NL" sz="2400" dirty="0" smtClean="0">
                <a:solidFill>
                  <a:schemeClr val="tx1"/>
                </a:solidFill>
              </a:rPr>
              <a:t> (FMEA) vs. </a:t>
            </a:r>
            <a:r>
              <a:rPr lang="nl-NL" sz="2400" i="1" dirty="0" smtClean="0">
                <a:solidFill>
                  <a:schemeClr val="tx1"/>
                </a:solidFill>
              </a:rPr>
              <a:t>CT radiographer </a:t>
            </a:r>
            <a:r>
              <a:rPr lang="nl-NL" sz="2400" i="1" dirty="0" smtClean="0">
                <a:solidFill>
                  <a:srgbClr val="FF0000"/>
                </a:solidFill>
              </a:rPr>
              <a:t>did not </a:t>
            </a:r>
            <a:r>
              <a:rPr lang="nl-NL" sz="2400" i="1" dirty="0" smtClean="0">
                <a:solidFill>
                  <a:schemeClr val="tx1"/>
                </a:solidFill>
              </a:rPr>
              <a:t>apply tatoos </a:t>
            </a:r>
            <a:r>
              <a:rPr lang="nl-NL" sz="2400" dirty="0" smtClean="0">
                <a:solidFill>
                  <a:schemeClr val="tx1"/>
                </a:solidFill>
              </a:rPr>
              <a:t>(STPA)</a:t>
            </a:r>
          </a:p>
          <a:p>
            <a:pPr lvl="1"/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STPA found more hazards </a:t>
            </a:r>
            <a:r>
              <a:rPr lang="nl-NL" sz="2400" dirty="0" err="1" smtClean="0">
                <a:solidFill>
                  <a:schemeClr val="tx1"/>
                </a:solidFill>
              </a:rPr>
              <a:t>than</a:t>
            </a:r>
            <a:r>
              <a:rPr lang="nl-NL" sz="2400" dirty="0" smtClean="0">
                <a:solidFill>
                  <a:schemeClr val="tx1"/>
                </a:solidFill>
              </a:rPr>
              <a:t> FMEA</a:t>
            </a:r>
          </a:p>
          <a:p>
            <a:pPr marL="411480" lvl="1" indent="0">
              <a:buNone/>
            </a:pPr>
            <a:r>
              <a:rPr lang="nl-NL" sz="2400" dirty="0" smtClean="0">
                <a:solidFill>
                  <a:schemeClr val="tx1"/>
                </a:solidFill>
              </a:rPr>
              <a:t>Ex: </a:t>
            </a:r>
            <a:r>
              <a:rPr lang="en-US" sz="2400" i="1" dirty="0" err="1">
                <a:solidFill>
                  <a:schemeClr val="tx1"/>
                </a:solidFill>
              </a:rPr>
              <a:t>Postplanner</a:t>
            </a:r>
            <a:r>
              <a:rPr lang="en-US" sz="2400" i="1" dirty="0">
                <a:solidFill>
                  <a:schemeClr val="tx1"/>
                </a:solidFill>
              </a:rPr>
              <a:t> sent the plan to delivery before it was approved and complete </a:t>
            </a:r>
            <a:r>
              <a:rPr lang="en-US" sz="2400" dirty="0" smtClean="0">
                <a:solidFill>
                  <a:schemeClr val="tx1"/>
                </a:solidFill>
              </a:rPr>
              <a:t>or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The CT radiographers start to acquire images long after the patient has been immobilized on the table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Planning </a:t>
            </a:r>
            <a:r>
              <a:rPr lang="en-US" sz="2400" i="1" dirty="0">
                <a:solidFill>
                  <a:schemeClr val="tx1"/>
                </a:solidFill>
              </a:rPr>
              <a:t>radiographer keeps on applying optimization in TPS even if peer reviewers already approved the </a:t>
            </a:r>
            <a:r>
              <a:rPr lang="en-US" sz="2400" i="1" dirty="0" smtClean="0">
                <a:solidFill>
                  <a:schemeClr val="tx1"/>
                </a:solidFill>
              </a:rPr>
              <a:t>plan</a:t>
            </a:r>
            <a:r>
              <a:rPr lang="en-US" sz="2400" dirty="0" smtClean="0">
                <a:solidFill>
                  <a:schemeClr val="tx1"/>
                </a:solidFill>
              </a:rPr>
              <a:t>. -&gt; Interesting human </a:t>
            </a:r>
            <a:r>
              <a:rPr lang="en-US" sz="2400" dirty="0" err="1" smtClean="0">
                <a:solidFill>
                  <a:schemeClr val="tx1"/>
                </a:solidFill>
              </a:rPr>
              <a:t>behaviour</a:t>
            </a:r>
            <a:r>
              <a:rPr lang="nl-NL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RQ2. </a:t>
            </a:r>
            <a:r>
              <a:rPr lang="nl-NL" sz="2800" dirty="0" err="1" smtClean="0"/>
              <a:t>What</a:t>
            </a:r>
            <a:r>
              <a:rPr lang="nl-NL" sz="2800" dirty="0" smtClean="0"/>
              <a:t> is the </a:t>
            </a:r>
            <a:r>
              <a:rPr lang="nl-NL" sz="2800" dirty="0" err="1" smtClean="0"/>
              <a:t>added</a:t>
            </a:r>
            <a:r>
              <a:rPr lang="nl-NL" sz="2800" dirty="0" smtClean="0"/>
              <a:t> </a:t>
            </a:r>
            <a:r>
              <a:rPr lang="nl-NL" sz="2800" dirty="0" err="1" smtClean="0"/>
              <a:t>value</a:t>
            </a:r>
            <a:r>
              <a:rPr lang="nl-NL" sz="2800" dirty="0" smtClean="0"/>
              <a:t> of STPA  </a:t>
            </a:r>
            <a:r>
              <a:rPr lang="nl-NL" sz="2800" dirty="0" err="1" smtClean="0"/>
              <a:t>vs</a:t>
            </a:r>
            <a:r>
              <a:rPr lang="nl-NL" sz="2800" dirty="0" smtClean="0"/>
              <a:t> HFMEA?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996952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  </a:t>
            </a:r>
            <a:r>
              <a:rPr lang="nl-NL" dirty="0" err="1" smtClean="0"/>
              <a:t>Results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68026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531340" cy="5016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VU medical center</a:t>
            </a:r>
            <a:endParaRPr lang="nl-NL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584" y="6309320"/>
            <a:ext cx="563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VU Computer </a:t>
            </a:r>
            <a:r>
              <a:rPr lang="nl-NL" sz="2400" b="1" dirty="0" err="1" smtClean="0"/>
              <a:t>Science</a:t>
            </a:r>
            <a:r>
              <a:rPr lang="nl-NL" sz="2400" b="1" dirty="0" smtClean="0"/>
              <a:t> dept</a:t>
            </a:r>
            <a:endParaRPr lang="nl-NL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656" y="918012"/>
            <a:ext cx="2016224" cy="207894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716016" y="4725144"/>
            <a:ext cx="1656184" cy="158417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5th STAMP workshop 2017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33850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FF0000"/>
                </a:solidFill>
                <a:latin typeface="+mn-lt"/>
              </a:rPr>
              <a:t>Step2. </a:t>
            </a:r>
            <a:r>
              <a:rPr lang="nl-NL" sz="3200" dirty="0" err="1" smtClean="0">
                <a:solidFill>
                  <a:srgbClr val="FF0000"/>
                </a:solidFill>
                <a:latin typeface="+mn-lt"/>
              </a:rPr>
              <a:t>Causal</a:t>
            </a:r>
            <a:r>
              <a:rPr lang="nl-NL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+mn-lt"/>
              </a:rPr>
              <a:t>scenarios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STPA is more </a:t>
            </a:r>
            <a:r>
              <a:rPr lang="nl-NL" sz="2400" dirty="0" err="1" smtClean="0">
                <a:solidFill>
                  <a:schemeClr val="tx1"/>
                </a:solidFill>
              </a:rPr>
              <a:t>process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oriented</a:t>
            </a:r>
            <a:r>
              <a:rPr lang="nl-NL" sz="2400" dirty="0" smtClean="0">
                <a:solidFill>
                  <a:schemeClr val="tx1"/>
                </a:solidFill>
              </a:rPr>
              <a:t> and does </a:t>
            </a:r>
            <a:r>
              <a:rPr lang="nl-NL" sz="2400" dirty="0" err="1" smtClean="0">
                <a:solidFill>
                  <a:schemeClr val="tx1"/>
                </a:solidFill>
              </a:rPr>
              <a:t>not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necessarily</a:t>
            </a:r>
            <a:r>
              <a:rPr lang="nl-NL" sz="2400" dirty="0" smtClean="0">
                <a:solidFill>
                  <a:schemeClr val="tx1"/>
                </a:solidFill>
              </a:rPr>
              <a:t>  </a:t>
            </a:r>
            <a:r>
              <a:rPr lang="nl-NL" sz="2400" dirty="0" err="1" smtClean="0">
                <a:solidFill>
                  <a:schemeClr val="tx1"/>
                </a:solidFill>
              </a:rPr>
              <a:t>hunt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for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human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errors</a:t>
            </a:r>
            <a:r>
              <a:rPr lang="nl-NL" sz="2400" dirty="0" smtClean="0">
                <a:solidFill>
                  <a:schemeClr val="tx1"/>
                </a:solidFill>
              </a:rPr>
              <a:t>. STPA offers more </a:t>
            </a:r>
            <a:r>
              <a:rPr lang="nl-NL" sz="2400" dirty="0" err="1" smtClean="0">
                <a:solidFill>
                  <a:schemeClr val="tx1"/>
                </a:solidFill>
              </a:rPr>
              <a:t>guidance</a:t>
            </a:r>
            <a:r>
              <a:rPr lang="nl-NL" sz="2400" dirty="0" smtClean="0">
                <a:solidFill>
                  <a:schemeClr val="tx1"/>
                </a:solidFill>
              </a:rPr>
              <a:t> and </a:t>
            </a:r>
            <a:r>
              <a:rPr lang="nl-NL" sz="2400" dirty="0" err="1" smtClean="0">
                <a:solidFill>
                  <a:schemeClr val="tx1"/>
                </a:solidFill>
              </a:rPr>
              <a:t>shares</a:t>
            </a:r>
            <a:r>
              <a:rPr lang="nl-NL" sz="2400" dirty="0" smtClean="0">
                <a:solidFill>
                  <a:schemeClr val="tx1"/>
                </a:solidFill>
              </a:rPr>
              <a:t> the </a:t>
            </a:r>
            <a:r>
              <a:rPr lang="nl-NL" sz="2400" dirty="0" err="1" smtClean="0">
                <a:solidFill>
                  <a:schemeClr val="tx1"/>
                </a:solidFill>
              </a:rPr>
              <a:t>blame</a:t>
            </a:r>
            <a:r>
              <a:rPr lang="nl-NL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RQ2. </a:t>
            </a:r>
            <a:r>
              <a:rPr lang="nl-NL" sz="2800" dirty="0" err="1" smtClean="0"/>
              <a:t>What</a:t>
            </a:r>
            <a:r>
              <a:rPr lang="nl-NL" sz="2800" dirty="0" smtClean="0"/>
              <a:t> is the </a:t>
            </a:r>
            <a:r>
              <a:rPr lang="nl-NL" sz="2800" dirty="0" err="1" smtClean="0"/>
              <a:t>added</a:t>
            </a:r>
            <a:r>
              <a:rPr lang="nl-NL" sz="2800" dirty="0" smtClean="0"/>
              <a:t> </a:t>
            </a:r>
            <a:r>
              <a:rPr lang="nl-NL" sz="2800" dirty="0" err="1" smtClean="0"/>
              <a:t>value</a:t>
            </a:r>
            <a:r>
              <a:rPr lang="nl-NL" sz="2800" dirty="0" smtClean="0"/>
              <a:t> of STPA  </a:t>
            </a:r>
            <a:r>
              <a:rPr lang="nl-NL" sz="2800" dirty="0" err="1" smtClean="0"/>
              <a:t>vs</a:t>
            </a:r>
            <a:r>
              <a:rPr lang="nl-NL" sz="2800" dirty="0" smtClean="0"/>
              <a:t> HFMEA?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4068960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 </a:t>
            </a:r>
            <a:r>
              <a:rPr lang="nl-NL" dirty="0" err="1" smtClean="0"/>
              <a:t>Results</a:t>
            </a:r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r>
              <a:rPr lang="en-US" dirty="0" smtClean="0"/>
              <a:t>RQ2.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3251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HFMEA is more </a:t>
            </a:r>
            <a:r>
              <a:rPr lang="nl-NL" dirty="0" err="1" smtClean="0"/>
              <a:t>detailed</a:t>
            </a:r>
            <a:r>
              <a:rPr lang="nl-NL" dirty="0" smtClean="0"/>
              <a:t> </a:t>
            </a:r>
            <a:r>
              <a:rPr lang="nl-NL" dirty="0" err="1" smtClean="0"/>
              <a:t>because</a:t>
            </a:r>
            <a:r>
              <a:rPr lang="nl-NL" dirty="0" smtClean="0"/>
              <a:t> STPA was </a:t>
            </a:r>
            <a:r>
              <a:rPr lang="nl-NL" dirty="0" err="1" smtClean="0"/>
              <a:t>performed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outsider. </a:t>
            </a:r>
          </a:p>
          <a:p>
            <a:r>
              <a:rPr lang="en-US" dirty="0" smtClean="0"/>
              <a:t>Some hazards were discarded by the team  that performed the HFMEA, because:</a:t>
            </a:r>
            <a:br>
              <a:rPr lang="en-US" dirty="0" smtClean="0"/>
            </a:br>
            <a:r>
              <a:rPr lang="en-US" dirty="0" smtClean="0"/>
              <a:t>- Focus was different at that time</a:t>
            </a:r>
            <a:br>
              <a:rPr lang="en-US" dirty="0" smtClean="0"/>
            </a:br>
            <a:r>
              <a:rPr lang="en-US" dirty="0" smtClean="0"/>
              <a:t>- Hazards with low risk (probability  of </a:t>
            </a:r>
            <a:r>
              <a:rPr lang="en-US" dirty="0" err="1" smtClean="0"/>
              <a:t>occurence</a:t>
            </a:r>
            <a:r>
              <a:rPr lang="en-US" dirty="0" smtClean="0"/>
              <a:t>, severity of consequences) were omitted	 </a:t>
            </a:r>
            <a:br>
              <a:rPr lang="en-US" dirty="0" smtClean="0"/>
            </a:br>
            <a:r>
              <a:rPr lang="en-US" dirty="0" smtClean="0"/>
              <a:t>- Knowledge of protection by procedures and software was incorporated in the evaluation of hazards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564904" y="6400800"/>
            <a:ext cx="8856984" cy="457200"/>
          </a:xfrm>
        </p:spPr>
        <p:txBody>
          <a:bodyPr/>
          <a:lstStyle/>
          <a:p>
            <a:r>
              <a:rPr lang="nl-NL" dirty="0" smtClean="0"/>
              <a:t>5th STAMP workshop 2017      </a:t>
            </a:r>
            <a:r>
              <a:rPr lang="nl-NL" dirty="0" err="1" smtClean="0"/>
              <a:t>Discussion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32283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96256"/>
            <a:ext cx="8589640" cy="5445224"/>
          </a:xfrm>
        </p:spPr>
        <p:txBody>
          <a:bodyPr>
            <a:normAutofit/>
          </a:bodyPr>
          <a:lstStyle/>
          <a:p>
            <a:r>
              <a:rPr lang="nl-NL" sz="3200" dirty="0" smtClean="0"/>
              <a:t>First </a:t>
            </a:r>
            <a:r>
              <a:rPr lang="nl-NL" sz="3200" dirty="0" err="1" smtClean="0"/>
              <a:t>attempt</a:t>
            </a:r>
            <a:r>
              <a:rPr lang="nl-NL" sz="3200" dirty="0" smtClean="0"/>
              <a:t> of STPA-IMRT in NL</a:t>
            </a:r>
          </a:p>
          <a:p>
            <a:r>
              <a:rPr lang="nl-NL" sz="3200" dirty="0" smtClean="0"/>
              <a:t>STPA is most </a:t>
            </a:r>
            <a:r>
              <a:rPr lang="nl-NL" sz="3200" dirty="0" err="1" smtClean="0"/>
              <a:t>suitable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b="1" dirty="0" err="1" smtClean="0"/>
              <a:t>new</a:t>
            </a:r>
            <a:r>
              <a:rPr lang="nl-NL" sz="3200" dirty="0" smtClean="0"/>
              <a:t> RT </a:t>
            </a:r>
            <a:r>
              <a:rPr lang="nl-NL" sz="3200" dirty="0" err="1" smtClean="0"/>
              <a:t>processes</a:t>
            </a:r>
            <a:r>
              <a:rPr lang="nl-NL" sz="3200" dirty="0" smtClean="0"/>
              <a:t>/</a:t>
            </a:r>
            <a:r>
              <a:rPr lang="nl-NL" sz="3200" dirty="0" err="1" smtClean="0"/>
              <a:t>products</a:t>
            </a:r>
            <a:r>
              <a:rPr lang="nl-NL" sz="3200" dirty="0" smtClean="0"/>
              <a:t>  </a:t>
            </a:r>
            <a:endParaRPr lang="nl-NL" sz="3200" dirty="0" smtClean="0"/>
          </a:p>
          <a:p>
            <a:r>
              <a:rPr lang="nl-NL" sz="3200" dirty="0"/>
              <a:t>A</a:t>
            </a:r>
            <a:r>
              <a:rPr lang="nl-NL" sz="3200" dirty="0" smtClean="0"/>
              <a:t>s </a:t>
            </a:r>
            <a:r>
              <a:rPr lang="nl-NL" sz="3200" dirty="0" err="1" smtClean="0"/>
              <a:t>educators</a:t>
            </a:r>
            <a:r>
              <a:rPr lang="nl-NL" sz="3200" dirty="0" smtClean="0"/>
              <a:t> we are feeling </a:t>
            </a:r>
            <a:r>
              <a:rPr lang="nl-NL" sz="3200" dirty="0" err="1" smtClean="0"/>
              <a:t>now</a:t>
            </a:r>
            <a:r>
              <a:rPr lang="nl-NL" sz="3200" dirty="0" smtClean="0"/>
              <a:t> more </a:t>
            </a:r>
            <a:r>
              <a:rPr lang="nl-NL" sz="3200" dirty="0" err="1" smtClean="0"/>
              <a:t>confident</a:t>
            </a:r>
            <a:r>
              <a:rPr lang="nl-NL" sz="3200" dirty="0" smtClean="0"/>
              <a:t> in STPA </a:t>
            </a:r>
          </a:p>
          <a:p>
            <a:r>
              <a:rPr lang="nl-NL" sz="3200" dirty="0" err="1" smtClean="0"/>
              <a:t>Future</a:t>
            </a:r>
            <a:r>
              <a:rPr lang="nl-NL" sz="3200" dirty="0" smtClean="0"/>
              <a:t> </a:t>
            </a:r>
            <a:r>
              <a:rPr lang="nl-NL" sz="3200" dirty="0" err="1" smtClean="0"/>
              <a:t>work</a:t>
            </a:r>
            <a:r>
              <a:rPr lang="nl-NL" sz="3200" dirty="0" smtClean="0"/>
              <a:t> </a:t>
            </a:r>
            <a:r>
              <a:rPr lang="nl-NL" sz="3200" dirty="0" err="1" smtClean="0"/>
              <a:t>ideas</a:t>
            </a:r>
            <a:r>
              <a:rPr lang="nl-NL" sz="3200" dirty="0" smtClean="0"/>
              <a:t>: STPA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human</a:t>
            </a:r>
            <a:r>
              <a:rPr lang="nl-NL" sz="3200" dirty="0" smtClean="0"/>
              <a:t> </a:t>
            </a:r>
            <a:r>
              <a:rPr lang="nl-NL" sz="3200" dirty="0" err="1" smtClean="0"/>
              <a:t>behaviour</a:t>
            </a:r>
            <a:r>
              <a:rPr lang="nl-NL" sz="3200" dirty="0" smtClean="0"/>
              <a:t> in RT, STPA of </a:t>
            </a:r>
            <a:r>
              <a:rPr lang="nl-NL" sz="3200" dirty="0" err="1" smtClean="0"/>
              <a:t>new</a:t>
            </a:r>
            <a:r>
              <a:rPr lang="nl-NL" sz="3200" dirty="0" smtClean="0"/>
              <a:t> RT software </a:t>
            </a:r>
            <a:endParaRPr lang="nl-NL" sz="3200" dirty="0" smtClean="0"/>
          </a:p>
          <a:p>
            <a:r>
              <a:rPr lang="nl-NL" sz="3200" dirty="0" err="1" smtClean="0"/>
              <a:t>Efforts</a:t>
            </a:r>
            <a:r>
              <a:rPr lang="nl-NL" sz="3200" dirty="0" smtClean="0"/>
              <a:t> to </a:t>
            </a:r>
            <a:r>
              <a:rPr lang="nl-NL" sz="3200" dirty="0" err="1" smtClean="0"/>
              <a:t>p</a:t>
            </a:r>
            <a:r>
              <a:rPr lang="nl-NL" sz="3200" dirty="0" err="1" smtClean="0"/>
              <a:t>romote</a:t>
            </a:r>
            <a:r>
              <a:rPr lang="nl-NL" sz="3200" dirty="0" smtClean="0"/>
              <a:t> STAMP </a:t>
            </a:r>
            <a:r>
              <a:rPr lang="nl-NL" sz="3200" dirty="0" err="1" smtClean="0"/>
              <a:t>for</a:t>
            </a:r>
            <a:r>
              <a:rPr lang="nl-NL" sz="3200" dirty="0" smtClean="0"/>
              <a:t> RT </a:t>
            </a:r>
            <a:r>
              <a:rPr lang="nl-NL" sz="3200" dirty="0" err="1" smtClean="0"/>
              <a:t>practioners</a:t>
            </a:r>
            <a:r>
              <a:rPr lang="nl-NL" sz="3200" dirty="0" smtClean="0"/>
              <a:t> </a:t>
            </a:r>
            <a:r>
              <a:rPr lang="nl-NL" sz="3200" dirty="0" smtClean="0"/>
              <a:t>&amp; </a:t>
            </a:r>
            <a:r>
              <a:rPr lang="nl-NL" sz="3200" dirty="0" err="1" smtClean="0"/>
              <a:t>manufacturers</a:t>
            </a:r>
            <a:r>
              <a:rPr lang="nl-NL" sz="3200" dirty="0" smtClean="0"/>
              <a:t> and </a:t>
            </a:r>
            <a:r>
              <a:rPr lang="nl-NL" sz="3200" dirty="0" err="1" smtClean="0"/>
              <a:t>systems</a:t>
            </a:r>
            <a:r>
              <a:rPr lang="nl-NL" sz="3200" smtClean="0"/>
              <a:t> testers</a:t>
            </a:r>
            <a:endParaRPr lang="nl-NL" sz="3200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42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5th STAMP workshop 2017     Conclusions and future work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86319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Thanks to: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/>
          <a:lstStyle/>
          <a:p>
            <a:r>
              <a:rPr lang="nl-NL" dirty="0" err="1" smtClean="0"/>
              <a:t>Todd</a:t>
            </a:r>
            <a:r>
              <a:rPr lang="nl-NL" dirty="0" smtClean="0"/>
              <a:t> Pawlicki (</a:t>
            </a:r>
            <a:r>
              <a:rPr lang="en-US" dirty="0" smtClean="0"/>
              <a:t>University </a:t>
            </a:r>
            <a:r>
              <a:rPr lang="en-US" dirty="0"/>
              <a:t>of California, San </a:t>
            </a:r>
            <a:r>
              <a:rPr lang="en-US" dirty="0" smtClean="0"/>
              <a:t>Diego, US)</a:t>
            </a:r>
            <a:endParaRPr lang="nl-NL" dirty="0" smtClean="0"/>
          </a:p>
          <a:p>
            <a:r>
              <a:rPr lang="nl-NL" dirty="0" smtClean="0"/>
              <a:t>John Thomas (MIT, US)</a:t>
            </a:r>
          </a:p>
          <a:p>
            <a:r>
              <a:rPr lang="nl-NL" dirty="0" smtClean="0"/>
              <a:t>Aubrey Samost (MIT, US)</a:t>
            </a:r>
          </a:p>
          <a:p>
            <a:r>
              <a:rPr lang="nl-NL" dirty="0" smtClean="0"/>
              <a:t>Simon Whiteley (</a:t>
            </a:r>
            <a:r>
              <a:rPr lang="nl-NL" dirty="0"/>
              <a:t>Whiteley Safety Engineering, </a:t>
            </a:r>
            <a:r>
              <a:rPr lang="nl-NL" dirty="0" smtClean="0"/>
              <a:t>UK)</a:t>
            </a:r>
          </a:p>
          <a:p>
            <a:r>
              <a:rPr lang="nl-NL" dirty="0" smtClean="0"/>
              <a:t>Jaap van Ekris (Delta Pi, NL)</a:t>
            </a:r>
          </a:p>
          <a:p>
            <a:r>
              <a:rPr lang="nl-NL" dirty="0" smtClean="0"/>
              <a:t>Robert de Boer (HvA, NL)</a:t>
            </a:r>
          </a:p>
          <a:p>
            <a:r>
              <a:rPr lang="nl-NL" dirty="0" smtClean="0"/>
              <a:t>ESW-5 </a:t>
            </a:r>
            <a:r>
              <a:rPr lang="nl-NL" dirty="0" err="1" smtClean="0"/>
              <a:t>organizing</a:t>
            </a:r>
            <a:r>
              <a:rPr lang="nl-NL" dirty="0" smtClean="0"/>
              <a:t> </a:t>
            </a:r>
            <a:r>
              <a:rPr lang="nl-NL" dirty="0" err="1" smtClean="0"/>
              <a:t>committee</a:t>
            </a:r>
            <a:endParaRPr lang="nl-NL" dirty="0" smtClean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43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960440" y="6400800"/>
            <a:ext cx="7920880" cy="457200"/>
          </a:xfrm>
        </p:spPr>
        <p:txBody>
          <a:bodyPr/>
          <a:lstStyle/>
          <a:p>
            <a:r>
              <a:rPr lang="en-US" dirty="0" smtClean="0"/>
              <a:t>5th STAMP workshop 2017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710674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92" y="692696"/>
            <a:ext cx="5414044" cy="585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44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5th STAMP workshop 2017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940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Motivation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748464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We love STAMP </a:t>
            </a:r>
            <a:r>
              <a:rPr lang="nl-NL" dirty="0" smtClean="0">
                <a:sym typeface="Wingdings" panose="05000000000000000000" pitchFamily="2" charset="2"/>
              </a:rPr>
              <a:t> </a:t>
            </a:r>
            <a:r>
              <a:rPr lang="nl-NL" dirty="0" smtClean="0"/>
              <a:t>(</a:t>
            </a:r>
            <a:r>
              <a:rPr lang="nl-NL" dirty="0"/>
              <a:t>thanks to Nancy)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teach</a:t>
            </a:r>
            <a:r>
              <a:rPr lang="nl-NL" dirty="0" smtClean="0"/>
              <a:t> STAMP</a:t>
            </a:r>
          </a:p>
          <a:p>
            <a:r>
              <a:rPr lang="nl-NL" dirty="0" smtClean="0"/>
              <a:t>We wanted </a:t>
            </a:r>
            <a:r>
              <a:rPr lang="nl-NL" dirty="0"/>
              <a:t>to </a:t>
            </a:r>
            <a:r>
              <a:rPr lang="nl-NL" dirty="0" err="1" smtClean="0"/>
              <a:t>try</a:t>
            </a:r>
            <a:r>
              <a:rPr lang="nl-NL" dirty="0" smtClean="0"/>
              <a:t> STAMP-STPA on a</a:t>
            </a:r>
            <a:r>
              <a:rPr lang="nl-NL" i="1" dirty="0" smtClean="0"/>
              <a:t> real </a:t>
            </a:r>
            <a:r>
              <a:rPr lang="nl-NL" dirty="0" err="1" smtClean="0"/>
              <a:t>safety-critical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564904" y="6400800"/>
            <a:ext cx="7920880" cy="457200"/>
          </a:xfrm>
        </p:spPr>
        <p:txBody>
          <a:bodyPr/>
          <a:lstStyle/>
          <a:p>
            <a:r>
              <a:rPr lang="en-US" dirty="0" smtClean="0"/>
              <a:t>5th STAMP workshop 2017   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721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nl-NL" dirty="0" smtClean="0"/>
              <a:t>Oosterschelde storm </a:t>
            </a:r>
            <a:r>
              <a:rPr lang="nl-NL" dirty="0" err="1" smtClean="0"/>
              <a:t>surge</a:t>
            </a:r>
            <a:r>
              <a:rPr lang="nl-NL" dirty="0" smtClean="0"/>
              <a:t> </a:t>
            </a:r>
            <a:r>
              <a:rPr lang="nl-NL" dirty="0" err="1" smtClean="0"/>
              <a:t>barrier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124" y="1340768"/>
            <a:ext cx="9163124" cy="4325112"/>
          </a:xfrm>
        </p:spPr>
        <p:txBody>
          <a:bodyPr/>
          <a:lstStyle/>
          <a:p>
            <a:r>
              <a:rPr lang="nl-NL" dirty="0" smtClean="0"/>
              <a:t>Delta </a:t>
            </a:r>
            <a:r>
              <a:rPr lang="nl-NL" dirty="0" err="1" smtClean="0"/>
              <a:t>works</a:t>
            </a:r>
            <a:endParaRPr lang="nl-NL" dirty="0"/>
          </a:p>
          <a:p>
            <a:r>
              <a:rPr lang="nl-NL" dirty="0" smtClean="0"/>
              <a:t>Open barrier, </a:t>
            </a:r>
            <a:r>
              <a:rPr lang="nl-NL" dirty="0" err="1" smtClean="0"/>
              <a:t>moveable</a:t>
            </a:r>
            <a:r>
              <a:rPr lang="nl-NL" dirty="0" smtClean="0"/>
              <a:t> sluice-type of gate doors</a:t>
            </a:r>
            <a:endParaRPr lang="nl-NL" dirty="0"/>
          </a:p>
          <a:p>
            <a:r>
              <a:rPr lang="nl-NL" dirty="0" smtClean="0"/>
              <a:t>Close </a:t>
            </a:r>
            <a:r>
              <a:rPr lang="nl-NL" dirty="0" err="1" smtClean="0"/>
              <a:t>when</a:t>
            </a:r>
            <a:r>
              <a:rPr lang="nl-NL" dirty="0" smtClean="0"/>
              <a:t> water level is higher </a:t>
            </a:r>
            <a:r>
              <a:rPr lang="nl-NL" dirty="0" err="1" smtClean="0"/>
              <a:t>than</a:t>
            </a:r>
            <a:r>
              <a:rPr lang="nl-NL" dirty="0" smtClean="0"/>
              <a:t> 3m</a:t>
            </a:r>
          </a:p>
        </p:txBody>
      </p:sp>
      <p:pic>
        <p:nvPicPr>
          <p:cNvPr id="4" name="Picture 2" descr="https://upload.wikimedia.org/wikipedia/commons/thumb/3/3a/Oosterscheldedam_storm_Rens_Jacobs.jpg/800px-Oosterscheldedam_storm_Rens_Jaco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454870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5th STAMP workshop 2017   STPA-theory-simple-example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9594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" y="980728"/>
            <a:ext cx="8824553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63888" y="4149080"/>
            <a:ext cx="504056" cy="504056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0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ICELAND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5916" y="421644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NETHERLANDS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0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netherlands satellit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536504" cy="5732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275856" y="4581128"/>
            <a:ext cx="648072" cy="648072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1920" y="356183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NETHERLANDS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DELTA WORKS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73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redditmedia.com/af8434VyDmJ_lB4J4ln6jLtFVbaCzuSI5KI6vmdBHWY.jpg?w=901&amp;s=ddc6343b3c3714d057db60ab443ec9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973912" cy="594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51720" y="5085184"/>
            <a:ext cx="504056" cy="504056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682-9E8C-437D-9CD8-27B07B494208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-828600" y="6400800"/>
            <a:ext cx="7920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STAMP workshop 2017   STPA-theory-simple-example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897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1795</Words>
  <Application>Microsoft Office PowerPoint</Application>
  <PresentationFormat>On-screen Show (4:3)</PresentationFormat>
  <Paragraphs>271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Urban</vt:lpstr>
      <vt:lpstr>  STPA Applied to Radiotherapy  First Steps and Lessons Learned </vt:lpstr>
      <vt:lpstr>Outline</vt:lpstr>
      <vt:lpstr>Who are we? </vt:lpstr>
      <vt:lpstr>Slide 4</vt:lpstr>
      <vt:lpstr>Motivation</vt:lpstr>
      <vt:lpstr>Oosterschelde storm surge barrier </vt:lpstr>
      <vt:lpstr>Slide 7</vt:lpstr>
      <vt:lpstr>Slide 8</vt:lpstr>
      <vt:lpstr>Slide 9</vt:lpstr>
      <vt:lpstr>Slide 10</vt:lpstr>
      <vt:lpstr>Slide 11</vt:lpstr>
      <vt:lpstr>Slide 12</vt:lpstr>
      <vt:lpstr>Failure Mode and Effect Analysis (FMEA)</vt:lpstr>
      <vt:lpstr>STPA High-level Accidents &amp; Hazards</vt:lpstr>
      <vt:lpstr>STPA Control structure</vt:lpstr>
      <vt:lpstr>STPA Step 1.Unsafe control actions</vt:lpstr>
      <vt:lpstr>STPA Step2. Causal scenarios</vt:lpstr>
      <vt:lpstr>Intensity Modulated Radiation Therapy (IMRT)</vt:lpstr>
      <vt:lpstr>Slide 19</vt:lpstr>
      <vt:lpstr>Slide 20</vt:lpstr>
      <vt:lpstr>Slide 21</vt:lpstr>
      <vt:lpstr>IMRT flowchart</vt:lpstr>
      <vt:lpstr>Rationale</vt:lpstr>
      <vt:lpstr>Research questions</vt:lpstr>
      <vt:lpstr>High-level accidents</vt:lpstr>
      <vt:lpstr>High-level hazards</vt:lpstr>
      <vt:lpstr>This is what the analyst is hearing:</vt:lpstr>
      <vt:lpstr>First high-level control structure</vt:lpstr>
      <vt:lpstr>Slide 29</vt:lpstr>
      <vt:lpstr>Slide 30</vt:lpstr>
      <vt:lpstr>Slide 31</vt:lpstr>
      <vt:lpstr>Slide 32</vt:lpstr>
      <vt:lpstr>Extended STAP model for human controllers</vt:lpstr>
      <vt:lpstr>Example</vt:lpstr>
      <vt:lpstr>Causal scenarios</vt:lpstr>
      <vt:lpstr>Causal scenarios</vt:lpstr>
      <vt:lpstr>Causal scenarios</vt:lpstr>
      <vt:lpstr>Research questions</vt:lpstr>
      <vt:lpstr>Slide 39</vt:lpstr>
      <vt:lpstr>Step2. Causal scenarios</vt:lpstr>
      <vt:lpstr>RQ2. Discussion</vt:lpstr>
      <vt:lpstr>Conclusions</vt:lpstr>
      <vt:lpstr>Thanks to: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Theoretic Hazard Analysis (STPA) Applied to a Radiotherapy Process - First Steps and Lessons Learned</dc:title>
  <dc:creator>Peter Silvis</dc:creator>
  <cp:lastModifiedBy>Administrator</cp:lastModifiedBy>
  <cp:revision>271</cp:revision>
  <cp:lastPrinted>2017-09-12T09:32:54Z</cp:lastPrinted>
  <dcterms:created xsi:type="dcterms:W3CDTF">2017-09-08T14:50:22Z</dcterms:created>
  <dcterms:modified xsi:type="dcterms:W3CDTF">2017-09-15T15:19:58Z</dcterms:modified>
</cp:coreProperties>
</file>