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257" r:id="rId5"/>
    <p:sldId id="371" r:id="rId6"/>
    <p:sldId id="367" r:id="rId7"/>
    <p:sldId id="369" r:id="rId8"/>
    <p:sldId id="370" r:id="rId9"/>
    <p:sldId id="376" r:id="rId10"/>
    <p:sldId id="378" r:id="rId11"/>
    <p:sldId id="379" r:id="rId12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31BB94-F195-426E-AB0B-EC5CE1635A65}" v="357" dt="2020-03-09T14:00:36.8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58989" autoAdjust="0"/>
  </p:normalViewPr>
  <p:slideViewPr>
    <p:cSldViewPr snapToGrid="0">
      <p:cViewPr varScale="1">
        <p:scale>
          <a:sx n="67" d="100"/>
          <a:sy n="67" d="100"/>
        </p:scale>
        <p:origin x="22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efna.BORGARTUN35\AppData\Local\Microsoft\Windows\INetCache\Content.Outlook\ZQYWT086\Hrefna-myndir-mars.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efna.BORGARTUN35\AppData\Local\Microsoft\Windows\INetCache\Content.Outlook\ZQYWT086\Hrefna-myndir-mars.20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efna.BORGARTUN35\Downloads\SJA04901%20(3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efna.BORGARTUN35\AppData\Local\Microsoft\Windows\INetCache\Content.Outlook\ZQYWT086\Hrefna-myndir-mars.2020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is-IS" sz="1100" b="1"/>
              <a:t>Oil</a:t>
            </a:r>
            <a:r>
              <a:rPr lang="is-IS" sz="1100" b="1" baseline="0"/>
              <a:t> consumtions</a:t>
            </a:r>
            <a:endParaRPr lang="is-IS" sz="1100" b="1"/>
          </a:p>
          <a:p>
            <a:pPr>
              <a:defRPr/>
            </a:pPr>
            <a:r>
              <a:rPr lang="is-IS" sz="1000"/>
              <a:t>In thousands of tonnes</a:t>
            </a:r>
          </a:p>
        </c:rich>
      </c:tx>
      <c:layout>
        <c:manualLayout>
          <c:xMode val="edge"/>
          <c:yMode val="edge"/>
          <c:x val="0.4067169934640522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7390359477124189E-2"/>
          <c:y val="0.10342991967856033"/>
          <c:w val="0.91978284313725489"/>
          <c:h val="0.69509629629629632"/>
        </c:manualLayout>
      </c:layout>
      <c:areaChart>
        <c:grouping val="stacked"/>
        <c:varyColors val="0"/>
        <c:ser>
          <c:idx val="1"/>
          <c:order val="1"/>
          <c:tx>
            <c:strRef>
              <c:f>Olía!$A$7</c:f>
              <c:strCache>
                <c:ptCount val="1"/>
                <c:pt idx="0">
                  <c:v>Fishing vessels</c:v>
                </c:pt>
              </c:strCache>
            </c:strRef>
          </c:tx>
          <c:spPr>
            <a:solidFill>
              <a:srgbClr val="00829A"/>
            </a:solidFill>
            <a:ln>
              <a:noFill/>
            </a:ln>
            <a:effectLst/>
          </c:spPr>
          <c:cat>
            <c:numRef>
              <c:f>Olía!$B$1:$AD$1</c:f>
              <c:numCache>
                <c:formatCode>yy</c:formatCode>
                <c:ptCount val="29"/>
                <c:pt idx="0">
                  <c:v>32874</c:v>
                </c:pt>
                <c:pt idx="1">
                  <c:v>33239</c:v>
                </c:pt>
                <c:pt idx="2">
                  <c:v>33604</c:v>
                </c:pt>
                <c:pt idx="3">
                  <c:v>33970</c:v>
                </c:pt>
                <c:pt idx="4">
                  <c:v>34335</c:v>
                </c:pt>
                <c:pt idx="5">
                  <c:v>34700</c:v>
                </c:pt>
                <c:pt idx="6">
                  <c:v>35065</c:v>
                </c:pt>
                <c:pt idx="7">
                  <c:v>35431</c:v>
                </c:pt>
                <c:pt idx="8">
                  <c:v>35796</c:v>
                </c:pt>
                <c:pt idx="9">
                  <c:v>36161</c:v>
                </c:pt>
                <c:pt idx="10">
                  <c:v>36526</c:v>
                </c:pt>
                <c:pt idx="11">
                  <c:v>36892</c:v>
                </c:pt>
                <c:pt idx="12">
                  <c:v>37257</c:v>
                </c:pt>
                <c:pt idx="13">
                  <c:v>37622</c:v>
                </c:pt>
                <c:pt idx="14">
                  <c:v>37987</c:v>
                </c:pt>
                <c:pt idx="15">
                  <c:v>38353</c:v>
                </c:pt>
                <c:pt idx="16">
                  <c:v>38718</c:v>
                </c:pt>
                <c:pt idx="17">
                  <c:v>39083</c:v>
                </c:pt>
                <c:pt idx="18">
                  <c:v>39448</c:v>
                </c:pt>
                <c:pt idx="19">
                  <c:v>39814</c:v>
                </c:pt>
                <c:pt idx="20">
                  <c:v>40179</c:v>
                </c:pt>
                <c:pt idx="21">
                  <c:v>40544</c:v>
                </c:pt>
                <c:pt idx="22">
                  <c:v>40909</c:v>
                </c:pt>
                <c:pt idx="23">
                  <c:v>41275</c:v>
                </c:pt>
                <c:pt idx="24">
                  <c:v>41640</c:v>
                </c:pt>
                <c:pt idx="25">
                  <c:v>42005</c:v>
                </c:pt>
                <c:pt idx="26">
                  <c:v>42370</c:v>
                </c:pt>
                <c:pt idx="27">
                  <c:v>42736</c:v>
                </c:pt>
                <c:pt idx="28">
                  <c:v>43101</c:v>
                </c:pt>
              </c:numCache>
            </c:numRef>
          </c:cat>
          <c:val>
            <c:numRef>
              <c:f>Olía!$B$3:$AD$3</c:f>
              <c:numCache>
                <c:formatCode>0.0</c:formatCode>
                <c:ptCount val="29"/>
                <c:pt idx="0">
                  <c:v>207.31899999999999</c:v>
                </c:pt>
                <c:pt idx="1">
                  <c:v>214.15899999999999</c:v>
                </c:pt>
                <c:pt idx="2">
                  <c:v>234.46199999999999</c:v>
                </c:pt>
                <c:pt idx="3">
                  <c:v>244.006</c:v>
                </c:pt>
                <c:pt idx="4">
                  <c:v>240.57</c:v>
                </c:pt>
                <c:pt idx="5">
                  <c:v>244.572</c:v>
                </c:pt>
                <c:pt idx="6">
                  <c:v>262.00599999999997</c:v>
                </c:pt>
                <c:pt idx="7">
                  <c:v>255.94</c:v>
                </c:pt>
                <c:pt idx="8">
                  <c:v>246.66499999999999</c:v>
                </c:pt>
                <c:pt idx="9">
                  <c:v>241.25200000000001</c:v>
                </c:pt>
                <c:pt idx="10">
                  <c:v>227.114</c:v>
                </c:pt>
                <c:pt idx="11">
                  <c:v>201.96199999999999</c:v>
                </c:pt>
                <c:pt idx="12">
                  <c:v>222.33099999999999</c:v>
                </c:pt>
                <c:pt idx="13">
                  <c:v>211.251</c:v>
                </c:pt>
                <c:pt idx="14">
                  <c:v>201.983</c:v>
                </c:pt>
                <c:pt idx="15">
                  <c:v>197.976</c:v>
                </c:pt>
                <c:pt idx="16">
                  <c:v>173.95500000000001</c:v>
                </c:pt>
                <c:pt idx="17">
                  <c:v>179.40600000000001</c:v>
                </c:pt>
                <c:pt idx="18">
                  <c:v>163.95500000000001</c:v>
                </c:pt>
                <c:pt idx="19">
                  <c:v>189.35900000000001</c:v>
                </c:pt>
                <c:pt idx="20">
                  <c:v>169.238</c:v>
                </c:pt>
                <c:pt idx="21">
                  <c:v>158.59700000000001</c:v>
                </c:pt>
                <c:pt idx="22">
                  <c:v>153.912756438</c:v>
                </c:pt>
                <c:pt idx="23">
                  <c:v>150.90100000000001</c:v>
                </c:pt>
                <c:pt idx="24">
                  <c:v>139.61500000000001</c:v>
                </c:pt>
                <c:pt idx="25">
                  <c:v>143.66</c:v>
                </c:pt>
                <c:pt idx="26">
                  <c:v>134.84700000000001</c:v>
                </c:pt>
                <c:pt idx="27">
                  <c:v>126.473</c:v>
                </c:pt>
                <c:pt idx="28">
                  <c:v>135.98400000000001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A0-4172-A611-ACCE77775BE9}"/>
            </c:ext>
          </c:extLst>
        </c:ser>
        <c:ser>
          <c:idx val="2"/>
          <c:order val="2"/>
          <c:tx>
            <c:strRef>
              <c:f>Olía!$A$8</c:f>
              <c:strCache>
                <c:ptCount val="1"/>
                <c:pt idx="0">
                  <c:v>Fish meal plants</c:v>
                </c:pt>
              </c:strCache>
            </c:strRef>
          </c:tx>
          <c:spPr>
            <a:solidFill>
              <a:srgbClr val="F7C23B"/>
            </a:solidFill>
            <a:ln>
              <a:noFill/>
            </a:ln>
            <a:effectLst/>
          </c:spPr>
          <c:cat>
            <c:numRef>
              <c:f>Olía!$B$1:$AD$1</c:f>
              <c:numCache>
                <c:formatCode>yy</c:formatCode>
                <c:ptCount val="29"/>
                <c:pt idx="0">
                  <c:v>32874</c:v>
                </c:pt>
                <c:pt idx="1">
                  <c:v>33239</c:v>
                </c:pt>
                <c:pt idx="2">
                  <c:v>33604</c:v>
                </c:pt>
                <c:pt idx="3">
                  <c:v>33970</c:v>
                </c:pt>
                <c:pt idx="4">
                  <c:v>34335</c:v>
                </c:pt>
                <c:pt idx="5">
                  <c:v>34700</c:v>
                </c:pt>
                <c:pt idx="6">
                  <c:v>35065</c:v>
                </c:pt>
                <c:pt idx="7">
                  <c:v>35431</c:v>
                </c:pt>
                <c:pt idx="8">
                  <c:v>35796</c:v>
                </c:pt>
                <c:pt idx="9">
                  <c:v>36161</c:v>
                </c:pt>
                <c:pt idx="10">
                  <c:v>36526</c:v>
                </c:pt>
                <c:pt idx="11">
                  <c:v>36892</c:v>
                </c:pt>
                <c:pt idx="12">
                  <c:v>37257</c:v>
                </c:pt>
                <c:pt idx="13">
                  <c:v>37622</c:v>
                </c:pt>
                <c:pt idx="14">
                  <c:v>37987</c:v>
                </c:pt>
                <c:pt idx="15">
                  <c:v>38353</c:v>
                </c:pt>
                <c:pt idx="16">
                  <c:v>38718</c:v>
                </c:pt>
                <c:pt idx="17">
                  <c:v>39083</c:v>
                </c:pt>
                <c:pt idx="18">
                  <c:v>39448</c:v>
                </c:pt>
                <c:pt idx="19">
                  <c:v>39814</c:v>
                </c:pt>
                <c:pt idx="20">
                  <c:v>40179</c:v>
                </c:pt>
                <c:pt idx="21">
                  <c:v>40544</c:v>
                </c:pt>
                <c:pt idx="22">
                  <c:v>40909</c:v>
                </c:pt>
                <c:pt idx="23">
                  <c:v>41275</c:v>
                </c:pt>
                <c:pt idx="24">
                  <c:v>41640</c:v>
                </c:pt>
                <c:pt idx="25">
                  <c:v>42005</c:v>
                </c:pt>
                <c:pt idx="26">
                  <c:v>42370</c:v>
                </c:pt>
                <c:pt idx="27">
                  <c:v>42736</c:v>
                </c:pt>
                <c:pt idx="28">
                  <c:v>43101</c:v>
                </c:pt>
              </c:numCache>
            </c:numRef>
          </c:cat>
          <c:val>
            <c:numRef>
              <c:f>Olía!$B$4:$AD$4</c:f>
              <c:numCache>
                <c:formatCode>0.0</c:formatCode>
                <c:ptCount val="29"/>
                <c:pt idx="0">
                  <c:v>39.937106918238989</c:v>
                </c:pt>
                <c:pt idx="1">
                  <c:v>21.069182389937104</c:v>
                </c:pt>
                <c:pt idx="2">
                  <c:v>44.654088050314463</c:v>
                </c:pt>
                <c:pt idx="3">
                  <c:v>50</c:v>
                </c:pt>
                <c:pt idx="4">
                  <c:v>45.59748427672956</c:v>
                </c:pt>
                <c:pt idx="5">
                  <c:v>47.169811320754718</c:v>
                </c:pt>
                <c:pt idx="6">
                  <c:v>62.264150943396224</c:v>
                </c:pt>
                <c:pt idx="7">
                  <c:v>64.465408805031444</c:v>
                </c:pt>
                <c:pt idx="8">
                  <c:v>48.742138364779869</c:v>
                </c:pt>
                <c:pt idx="9">
                  <c:v>49.371069182389938</c:v>
                </c:pt>
                <c:pt idx="10">
                  <c:v>35.220125786163521</c:v>
                </c:pt>
                <c:pt idx="11">
                  <c:v>45.283018867924525</c:v>
                </c:pt>
                <c:pt idx="12">
                  <c:v>51.572327044025151</c:v>
                </c:pt>
                <c:pt idx="13">
                  <c:v>38.795336480000003</c:v>
                </c:pt>
                <c:pt idx="14">
                  <c:v>31.696026760000002</c:v>
                </c:pt>
                <c:pt idx="15">
                  <c:v>28.413594639999999</c:v>
                </c:pt>
                <c:pt idx="16">
                  <c:v>20.7505448</c:v>
                </c:pt>
                <c:pt idx="17">
                  <c:v>25.695434400000003</c:v>
                </c:pt>
                <c:pt idx="18">
                  <c:v>19.990211720000001</c:v>
                </c:pt>
                <c:pt idx="19">
                  <c:v>14.374602560000001</c:v>
                </c:pt>
                <c:pt idx="20">
                  <c:v>12.957411560000001</c:v>
                </c:pt>
                <c:pt idx="21">
                  <c:v>13.864695320000001</c:v>
                </c:pt>
                <c:pt idx="22">
                  <c:v>17.11037528</c:v>
                </c:pt>
                <c:pt idx="23">
                  <c:v>11.787291160000001</c:v>
                </c:pt>
                <c:pt idx="24">
                  <c:v>5.3252847599999997</c:v>
                </c:pt>
                <c:pt idx="25">
                  <c:v>10.628064480000001</c:v>
                </c:pt>
                <c:pt idx="26">
                  <c:v>9.3583172800000014</c:v>
                </c:pt>
                <c:pt idx="27">
                  <c:v>7.3491614800000002</c:v>
                </c:pt>
                <c:pt idx="28">
                  <c:v>7.1176168000000004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A0-4172-A611-ACCE77775B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2936224"/>
        <c:axId val="742939504"/>
      </c:areaChart>
      <c:lineChart>
        <c:grouping val="standard"/>
        <c:varyColors val="0"/>
        <c:ser>
          <c:idx val="0"/>
          <c:order val="0"/>
          <c:tx>
            <c:strRef>
              <c:f>Olía!$A$2</c:f>
              <c:strCache>
                <c:ptCount val="1"/>
                <c:pt idx="0">
                  <c:v>Ósýnileg lína, bara notuð til þess að rétt gildi komi upp 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8A0-4172-A611-ACCE77775BE9}"/>
                </c:ext>
              </c:extLst>
            </c:dLbl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A0-4172-A611-ACCE77775BE9}"/>
                </c:ext>
              </c:extLst>
            </c:dLbl>
            <c:dLbl>
              <c:idx val="2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8A0-4172-A611-ACCE77775B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Olía!$B$1:$AD$1</c:f>
              <c:numCache>
                <c:formatCode>yy</c:formatCode>
                <c:ptCount val="29"/>
                <c:pt idx="0">
                  <c:v>32874</c:v>
                </c:pt>
                <c:pt idx="1">
                  <c:v>33239</c:v>
                </c:pt>
                <c:pt idx="2">
                  <c:v>33604</c:v>
                </c:pt>
                <c:pt idx="3">
                  <c:v>33970</c:v>
                </c:pt>
                <c:pt idx="4">
                  <c:v>34335</c:v>
                </c:pt>
                <c:pt idx="5">
                  <c:v>34700</c:v>
                </c:pt>
                <c:pt idx="6">
                  <c:v>35065</c:v>
                </c:pt>
                <c:pt idx="7">
                  <c:v>35431</c:v>
                </c:pt>
                <c:pt idx="8">
                  <c:v>35796</c:v>
                </c:pt>
                <c:pt idx="9">
                  <c:v>36161</c:v>
                </c:pt>
                <c:pt idx="10">
                  <c:v>36526</c:v>
                </c:pt>
                <c:pt idx="11">
                  <c:v>36892</c:v>
                </c:pt>
                <c:pt idx="12">
                  <c:v>37257</c:v>
                </c:pt>
                <c:pt idx="13">
                  <c:v>37622</c:v>
                </c:pt>
                <c:pt idx="14">
                  <c:v>37987</c:v>
                </c:pt>
                <c:pt idx="15">
                  <c:v>38353</c:v>
                </c:pt>
                <c:pt idx="16">
                  <c:v>38718</c:v>
                </c:pt>
                <c:pt idx="17">
                  <c:v>39083</c:v>
                </c:pt>
                <c:pt idx="18">
                  <c:v>39448</c:v>
                </c:pt>
                <c:pt idx="19">
                  <c:v>39814</c:v>
                </c:pt>
                <c:pt idx="20">
                  <c:v>40179</c:v>
                </c:pt>
                <c:pt idx="21">
                  <c:v>40544</c:v>
                </c:pt>
                <c:pt idx="22">
                  <c:v>40909</c:v>
                </c:pt>
                <c:pt idx="23">
                  <c:v>41275</c:v>
                </c:pt>
                <c:pt idx="24">
                  <c:v>41640</c:v>
                </c:pt>
                <c:pt idx="25">
                  <c:v>42005</c:v>
                </c:pt>
                <c:pt idx="26">
                  <c:v>42370</c:v>
                </c:pt>
                <c:pt idx="27">
                  <c:v>42736</c:v>
                </c:pt>
                <c:pt idx="28">
                  <c:v>43101</c:v>
                </c:pt>
              </c:numCache>
            </c:numRef>
          </c:cat>
          <c:val>
            <c:numRef>
              <c:f>Olía!$B$2:$AD$2</c:f>
              <c:numCache>
                <c:formatCode>0.0</c:formatCode>
                <c:ptCount val="29"/>
                <c:pt idx="0">
                  <c:v>247.25610691823897</c:v>
                </c:pt>
                <c:pt idx="1">
                  <c:v>235.2281823899371</c:v>
                </c:pt>
                <c:pt idx="2">
                  <c:v>279.11608805031443</c:v>
                </c:pt>
                <c:pt idx="3">
                  <c:v>294.00599999999997</c:v>
                </c:pt>
                <c:pt idx="4">
                  <c:v>286.16748427672957</c:v>
                </c:pt>
                <c:pt idx="5">
                  <c:v>291.74181132075472</c:v>
                </c:pt>
                <c:pt idx="6">
                  <c:v>324.27015094339617</c:v>
                </c:pt>
                <c:pt idx="7">
                  <c:v>320.40540880503147</c:v>
                </c:pt>
                <c:pt idx="8">
                  <c:v>295.40713836477988</c:v>
                </c:pt>
                <c:pt idx="9">
                  <c:v>290.62306918238994</c:v>
                </c:pt>
                <c:pt idx="10">
                  <c:v>262.33412578616355</c:v>
                </c:pt>
                <c:pt idx="11">
                  <c:v>247.2450188679245</c:v>
                </c:pt>
                <c:pt idx="12">
                  <c:v>273.90332704402516</c:v>
                </c:pt>
                <c:pt idx="13">
                  <c:v>250.04633648000001</c:v>
                </c:pt>
                <c:pt idx="14">
                  <c:v>233.67902676</c:v>
                </c:pt>
                <c:pt idx="15">
                  <c:v>226.38959463999998</c:v>
                </c:pt>
                <c:pt idx="16">
                  <c:v>194.70554480000001</c:v>
                </c:pt>
                <c:pt idx="17">
                  <c:v>205.10143440000002</c:v>
                </c:pt>
                <c:pt idx="18">
                  <c:v>183.94521172</c:v>
                </c:pt>
                <c:pt idx="19">
                  <c:v>203.73360256000001</c:v>
                </c:pt>
                <c:pt idx="20">
                  <c:v>182.19541156</c:v>
                </c:pt>
                <c:pt idx="21">
                  <c:v>172.46169532000002</c:v>
                </c:pt>
                <c:pt idx="22">
                  <c:v>171.023131718</c:v>
                </c:pt>
                <c:pt idx="23">
                  <c:v>162.68829116000001</c:v>
                </c:pt>
                <c:pt idx="24">
                  <c:v>144.94028476</c:v>
                </c:pt>
                <c:pt idx="25">
                  <c:v>154.28806448</c:v>
                </c:pt>
                <c:pt idx="26">
                  <c:v>144.20531728</c:v>
                </c:pt>
                <c:pt idx="27">
                  <c:v>133.82216148000001</c:v>
                </c:pt>
                <c:pt idx="28">
                  <c:v>143.10161680000002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8A0-4172-A611-ACCE77775B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2936224"/>
        <c:axId val="742939504"/>
      </c:lineChart>
      <c:dateAx>
        <c:axId val="742936224"/>
        <c:scaling>
          <c:orientation val="minMax"/>
        </c:scaling>
        <c:delete val="0"/>
        <c:axPos val="b"/>
        <c:numFmt formatCode="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42939504"/>
        <c:crosses val="autoZero"/>
        <c:auto val="1"/>
        <c:lblOffset val="100"/>
        <c:baseTimeUnit val="years"/>
      </c:dateAx>
      <c:valAx>
        <c:axId val="742939504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42936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32890196078431377"/>
          <c:y val="0.88304074074074079"/>
          <c:w val="0.34219607843137256"/>
          <c:h val="7.46259259259259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GB" sz="1100" b="1" i="0" baseline="0">
                <a:effectLst/>
              </a:rPr>
              <a:t>Exports of marine products and fuel consumption</a:t>
            </a:r>
            <a:endParaRPr lang="is-IS" sz="1100">
              <a:effectLst/>
            </a:endParaRPr>
          </a:p>
          <a:p>
            <a:pPr>
              <a:defRPr sz="1100"/>
            </a:pPr>
            <a:r>
              <a:rPr lang="en-GB" sz="1000" b="0" i="0" baseline="0">
                <a:effectLst/>
              </a:rPr>
              <a:t>Indices where 1996 = 100</a:t>
            </a:r>
            <a:endParaRPr lang="is-IS" sz="1000">
              <a:effectLst/>
            </a:endParaRPr>
          </a:p>
        </c:rich>
      </c:tx>
      <c:layout>
        <c:manualLayout>
          <c:xMode val="edge"/>
          <c:yMode val="edge"/>
          <c:x val="0.28131788194444446"/>
          <c:y val="1.28406620966393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9129461279461282E-2"/>
          <c:y val="0.14909992754834756"/>
          <c:w val="0.91735202020202022"/>
          <c:h val="0.63582158316149284"/>
        </c:manualLayout>
      </c:layout>
      <c:lineChart>
        <c:grouping val="standard"/>
        <c:varyColors val="0"/>
        <c:ser>
          <c:idx val="0"/>
          <c:order val="0"/>
          <c:tx>
            <c:strRef>
              <c:f>'Olía og útflutningur'!$C$1</c:f>
              <c:strCache>
                <c:ptCount val="1"/>
                <c:pt idx="0">
                  <c:v> Marine production for export</c:v>
                </c:pt>
              </c:strCache>
            </c:strRef>
          </c:tx>
          <c:spPr>
            <a:ln w="19050" cap="rnd">
              <a:solidFill>
                <a:srgbClr val="00829A"/>
              </a:solidFill>
              <a:round/>
            </a:ln>
            <a:effectLst/>
          </c:spPr>
          <c:marker>
            <c:symbol val="none"/>
          </c:marker>
          <c:cat>
            <c:numRef>
              <c:f>'Olía og útflutningur'!$A$3:$A$25</c:f>
              <c:numCache>
                <c:formatCode>m/d/yyyy</c:formatCode>
                <c:ptCount val="23"/>
                <c:pt idx="0">
                  <c:v>35065</c:v>
                </c:pt>
                <c:pt idx="1">
                  <c:v>35431</c:v>
                </c:pt>
                <c:pt idx="2">
                  <c:v>35796</c:v>
                </c:pt>
                <c:pt idx="3">
                  <c:v>36161</c:v>
                </c:pt>
                <c:pt idx="4">
                  <c:v>36526</c:v>
                </c:pt>
                <c:pt idx="5">
                  <c:v>36892</c:v>
                </c:pt>
                <c:pt idx="6">
                  <c:v>37257</c:v>
                </c:pt>
                <c:pt idx="7">
                  <c:v>37622</c:v>
                </c:pt>
                <c:pt idx="8">
                  <c:v>37987</c:v>
                </c:pt>
                <c:pt idx="9">
                  <c:v>38353</c:v>
                </c:pt>
                <c:pt idx="10">
                  <c:v>38718</c:v>
                </c:pt>
                <c:pt idx="11">
                  <c:v>39083</c:v>
                </c:pt>
                <c:pt idx="12">
                  <c:v>39448</c:v>
                </c:pt>
                <c:pt idx="13">
                  <c:v>39814</c:v>
                </c:pt>
                <c:pt idx="14">
                  <c:v>40179</c:v>
                </c:pt>
                <c:pt idx="15">
                  <c:v>40544</c:v>
                </c:pt>
                <c:pt idx="16">
                  <c:v>40909</c:v>
                </c:pt>
                <c:pt idx="17">
                  <c:v>41275</c:v>
                </c:pt>
                <c:pt idx="18">
                  <c:v>41640</c:v>
                </c:pt>
                <c:pt idx="19">
                  <c:v>42005</c:v>
                </c:pt>
                <c:pt idx="20">
                  <c:v>42370</c:v>
                </c:pt>
                <c:pt idx="21">
                  <c:v>42736</c:v>
                </c:pt>
                <c:pt idx="22">
                  <c:v>43101</c:v>
                </c:pt>
              </c:numCache>
            </c:numRef>
          </c:cat>
          <c:val>
            <c:numRef>
              <c:f>'Olía og útflutningur'!$C$3:$C$25</c:f>
              <c:numCache>
                <c:formatCode>#,##0.0</c:formatCode>
                <c:ptCount val="23"/>
                <c:pt idx="0">
                  <c:v>100</c:v>
                </c:pt>
                <c:pt idx="1">
                  <c:v>98.189859167683863</c:v>
                </c:pt>
                <c:pt idx="2">
                  <c:v>93.34880620415332</c:v>
                </c:pt>
                <c:pt idx="3">
                  <c:v>91.889399170772762</c:v>
                </c:pt>
                <c:pt idx="4">
                  <c:v>88.851906664690176</c:v>
                </c:pt>
                <c:pt idx="5">
                  <c:v>91.709821170070938</c:v>
                </c:pt>
                <c:pt idx="6">
                  <c:v>96.46124893504313</c:v>
                </c:pt>
                <c:pt idx="7">
                  <c:v>95.723295113302882</c:v>
                </c:pt>
                <c:pt idx="8">
                  <c:v>103.73979816469254</c:v>
                </c:pt>
                <c:pt idx="9">
                  <c:v>97.205236971816205</c:v>
                </c:pt>
                <c:pt idx="10">
                  <c:v>90.428403213460371</c:v>
                </c:pt>
                <c:pt idx="11">
                  <c:v>86.594710808634218</c:v>
                </c:pt>
                <c:pt idx="12">
                  <c:v>86.247836410056678</c:v>
                </c:pt>
                <c:pt idx="13">
                  <c:v>89.046129735672338</c:v>
                </c:pt>
                <c:pt idx="14">
                  <c:v>88.849923239646643</c:v>
                </c:pt>
                <c:pt idx="15">
                  <c:v>91.088778265880762</c:v>
                </c:pt>
                <c:pt idx="16">
                  <c:v>94.487547510079665</c:v>
                </c:pt>
                <c:pt idx="17">
                  <c:v>102.09715172451001</c:v>
                </c:pt>
                <c:pt idx="18">
                  <c:v>90.623664935594547</c:v>
                </c:pt>
                <c:pt idx="19">
                  <c:v>91.096352707192395</c:v>
                </c:pt>
                <c:pt idx="20">
                  <c:v>89.279196899639103</c:v>
                </c:pt>
                <c:pt idx="21">
                  <c:v>85.730564019035214</c:v>
                </c:pt>
                <c:pt idx="22">
                  <c:v>95.755963629297156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F1-469E-A934-49832592764E}"/>
            </c:ext>
          </c:extLst>
        </c:ser>
        <c:ser>
          <c:idx val="1"/>
          <c:order val="1"/>
          <c:tx>
            <c:strRef>
              <c:f>'Olía og útflutningur'!$B$1</c:f>
              <c:strCache>
                <c:ptCount val="1"/>
                <c:pt idx="0">
                  <c:v>Fuel consumption (thousand tonnes)</c:v>
                </c:pt>
              </c:strCache>
            </c:strRef>
          </c:tx>
          <c:spPr>
            <a:ln w="19050" cap="rnd">
              <a:solidFill>
                <a:srgbClr val="F7C23B"/>
              </a:solidFill>
              <a:round/>
            </a:ln>
            <a:effectLst/>
          </c:spPr>
          <c:marker>
            <c:symbol val="none"/>
          </c:marker>
          <c:cat>
            <c:numRef>
              <c:f>'Olía og útflutningur'!$A$3:$A$25</c:f>
              <c:numCache>
                <c:formatCode>m/d/yyyy</c:formatCode>
                <c:ptCount val="23"/>
                <c:pt idx="0">
                  <c:v>35065</c:v>
                </c:pt>
                <c:pt idx="1">
                  <c:v>35431</c:v>
                </c:pt>
                <c:pt idx="2">
                  <c:v>35796</c:v>
                </c:pt>
                <c:pt idx="3">
                  <c:v>36161</c:v>
                </c:pt>
                <c:pt idx="4">
                  <c:v>36526</c:v>
                </c:pt>
                <c:pt idx="5">
                  <c:v>36892</c:v>
                </c:pt>
                <c:pt idx="6">
                  <c:v>37257</c:v>
                </c:pt>
                <c:pt idx="7">
                  <c:v>37622</c:v>
                </c:pt>
                <c:pt idx="8">
                  <c:v>37987</c:v>
                </c:pt>
                <c:pt idx="9">
                  <c:v>38353</c:v>
                </c:pt>
                <c:pt idx="10">
                  <c:v>38718</c:v>
                </c:pt>
                <c:pt idx="11">
                  <c:v>39083</c:v>
                </c:pt>
                <c:pt idx="12">
                  <c:v>39448</c:v>
                </c:pt>
                <c:pt idx="13">
                  <c:v>39814</c:v>
                </c:pt>
                <c:pt idx="14">
                  <c:v>40179</c:v>
                </c:pt>
                <c:pt idx="15">
                  <c:v>40544</c:v>
                </c:pt>
                <c:pt idx="16">
                  <c:v>40909</c:v>
                </c:pt>
                <c:pt idx="17">
                  <c:v>41275</c:v>
                </c:pt>
                <c:pt idx="18">
                  <c:v>41640</c:v>
                </c:pt>
                <c:pt idx="19">
                  <c:v>42005</c:v>
                </c:pt>
                <c:pt idx="20">
                  <c:v>42370</c:v>
                </c:pt>
                <c:pt idx="21">
                  <c:v>42736</c:v>
                </c:pt>
                <c:pt idx="22">
                  <c:v>43101</c:v>
                </c:pt>
              </c:numCache>
            </c:numRef>
          </c:cat>
          <c:val>
            <c:numRef>
              <c:f>'Olía og útflutningur'!$B$3:$B$25</c:f>
              <c:numCache>
                <c:formatCode>#,##0.0</c:formatCode>
                <c:ptCount val="23"/>
                <c:pt idx="0">
                  <c:v>100</c:v>
                </c:pt>
                <c:pt idx="1">
                  <c:v>98.808172097517755</c:v>
                </c:pt>
                <c:pt idx="2">
                  <c:v>91.099084360788254</c:v>
                </c:pt>
                <c:pt idx="3">
                  <c:v>89.623749931001328</c:v>
                </c:pt>
                <c:pt idx="4">
                  <c:v>80.899868527200951</c:v>
                </c:pt>
                <c:pt idx="5">
                  <c:v>76.246616640050533</c:v>
                </c:pt>
                <c:pt idx="6">
                  <c:v>84.467634855431712</c:v>
                </c:pt>
                <c:pt idx="7">
                  <c:v>77.110500535600494</c:v>
                </c:pt>
                <c:pt idx="8">
                  <c:v>72.063070276483899</c:v>
                </c:pt>
                <c:pt idx="9">
                  <c:v>69.815119887342945</c:v>
                </c:pt>
                <c:pt idx="10">
                  <c:v>60.044239111600298</c:v>
                </c:pt>
                <c:pt idx="11">
                  <c:v>63.250173906941576</c:v>
                </c:pt>
                <c:pt idx="12">
                  <c:v>56.72591547043411</c:v>
                </c:pt>
                <c:pt idx="13">
                  <c:v>62.828355297975989</c:v>
                </c:pt>
                <c:pt idx="14">
                  <c:v>56.186303620589364</c:v>
                </c:pt>
                <c:pt idx="15">
                  <c:v>53.184573053751258</c:v>
                </c:pt>
                <c:pt idx="16">
                  <c:v>52.74094184137639</c:v>
                </c:pt>
                <c:pt idx="17">
                  <c:v>50.170603333884557</c:v>
                </c:pt>
                <c:pt idx="18">
                  <c:v>44.697387144122445</c:v>
                </c:pt>
                <c:pt idx="19">
                  <c:v>47.580100737342349</c:v>
                </c:pt>
                <c:pt idx="20">
                  <c:v>44.470734312259331</c:v>
                </c:pt>
                <c:pt idx="21">
                  <c:v>41.268726427848016</c:v>
                </c:pt>
                <c:pt idx="22">
                  <c:v>44.130369811614109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FF1-469E-A934-49832592764E}"/>
            </c:ext>
          </c:extLst>
        </c:ser>
        <c:ser>
          <c:idx val="2"/>
          <c:order val="2"/>
          <c:tx>
            <c:strRef>
              <c:f>'https://borgartun35-my.sharepoint.com/personal/astabjork_sfs_is/Documents/vinna/Heimasíða-hagtölur/Aðal/Umhverfismál/[Umhverfismálin_sendaD_uppfært sept.19.xlsx]5'!$B$2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'Olía og útflutningur'!$A$3:$A$25</c:f>
              <c:numCache>
                <c:formatCode>m/d/yyyy</c:formatCode>
                <c:ptCount val="23"/>
                <c:pt idx="0">
                  <c:v>35065</c:v>
                </c:pt>
                <c:pt idx="1">
                  <c:v>35431</c:v>
                </c:pt>
                <c:pt idx="2">
                  <c:v>35796</c:v>
                </c:pt>
                <c:pt idx="3">
                  <c:v>36161</c:v>
                </c:pt>
                <c:pt idx="4">
                  <c:v>36526</c:v>
                </c:pt>
                <c:pt idx="5">
                  <c:v>36892</c:v>
                </c:pt>
                <c:pt idx="6">
                  <c:v>37257</c:v>
                </c:pt>
                <c:pt idx="7">
                  <c:v>37622</c:v>
                </c:pt>
                <c:pt idx="8">
                  <c:v>37987</c:v>
                </c:pt>
                <c:pt idx="9">
                  <c:v>38353</c:v>
                </c:pt>
                <c:pt idx="10">
                  <c:v>38718</c:v>
                </c:pt>
                <c:pt idx="11">
                  <c:v>39083</c:v>
                </c:pt>
                <c:pt idx="12">
                  <c:v>39448</c:v>
                </c:pt>
                <c:pt idx="13">
                  <c:v>39814</c:v>
                </c:pt>
                <c:pt idx="14">
                  <c:v>40179</c:v>
                </c:pt>
                <c:pt idx="15">
                  <c:v>40544</c:v>
                </c:pt>
                <c:pt idx="16">
                  <c:v>40909</c:v>
                </c:pt>
                <c:pt idx="17">
                  <c:v>41275</c:v>
                </c:pt>
                <c:pt idx="18">
                  <c:v>41640</c:v>
                </c:pt>
                <c:pt idx="19">
                  <c:v>42005</c:v>
                </c:pt>
                <c:pt idx="20">
                  <c:v>42370</c:v>
                </c:pt>
                <c:pt idx="21">
                  <c:v>42736</c:v>
                </c:pt>
                <c:pt idx="22">
                  <c:v>43101</c:v>
                </c:pt>
              </c:numCache>
            </c:numRef>
          </c:cat>
          <c:val>
            <c:numRef>
              <c:f>'Olía og útflutningur'!$D$3:$D$25</c:f>
              <c:numCache>
                <c:formatCode>General</c:formatCode>
                <c:ptCount val="2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  <c:pt idx="20">
                  <c:v>100</c:v>
                </c:pt>
                <c:pt idx="21">
                  <c:v>100</c:v>
                </c:pt>
                <c:pt idx="2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FF1-469E-A934-4983259276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92384696"/>
        <c:axId val="1092386008"/>
      </c:lineChart>
      <c:dateAx>
        <c:axId val="1092384696"/>
        <c:scaling>
          <c:orientation val="minMax"/>
        </c:scaling>
        <c:delete val="0"/>
        <c:axPos val="b"/>
        <c:numFmt formatCode="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92386008"/>
        <c:crosses val="autoZero"/>
        <c:auto val="1"/>
        <c:lblOffset val="100"/>
        <c:baseTimeUnit val="years"/>
      </c:dateAx>
      <c:valAx>
        <c:axId val="1092386008"/>
        <c:scaling>
          <c:orientation val="minMax"/>
          <c:min val="3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92384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3.6713804713804591E-3"/>
          <c:y val="0.87468650793650793"/>
          <c:w val="0.98834292929292933"/>
          <c:h val="7.99563492063492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Fresh cod by</a:t>
            </a:r>
            <a:r>
              <a:rPr lang="en-US" sz="2000" baseline="0" dirty="0">
                <a:solidFill>
                  <a:schemeClr val="tx1"/>
                </a:solidFill>
                <a:latin typeface="Georgia" panose="02040502050405020303" pitchFamily="18" charset="0"/>
              </a:rPr>
              <a:t> air</a:t>
            </a:r>
            <a:endParaRPr lang="en-US" sz="2000" dirty="0">
              <a:solidFill>
                <a:schemeClr val="tx1"/>
              </a:solidFill>
              <a:latin typeface="Georgia" panose="02040502050405020303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'SJA04901'!$B$9:$T$9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strCache>
            </c:strRef>
          </c:cat>
          <c:val>
            <c:numRef>
              <c:f>'SJA04901'!$B$10:$T$10</c:f>
              <c:numCache>
                <c:formatCode>#,##0</c:formatCode>
                <c:ptCount val="19"/>
                <c:pt idx="0">
                  <c:v>13331</c:v>
                </c:pt>
                <c:pt idx="1">
                  <c:v>13593</c:v>
                </c:pt>
                <c:pt idx="2">
                  <c:v>13526</c:v>
                </c:pt>
                <c:pt idx="3">
                  <c:v>14489</c:v>
                </c:pt>
                <c:pt idx="4">
                  <c:v>25999</c:v>
                </c:pt>
                <c:pt idx="5">
                  <c:v>28538</c:v>
                </c:pt>
                <c:pt idx="6">
                  <c:v>25212</c:v>
                </c:pt>
                <c:pt idx="7">
                  <c:v>21421</c:v>
                </c:pt>
                <c:pt idx="8">
                  <c:v>16340</c:v>
                </c:pt>
                <c:pt idx="9">
                  <c:v>25027</c:v>
                </c:pt>
                <c:pt idx="10">
                  <c:v>25282</c:v>
                </c:pt>
                <c:pt idx="11">
                  <c:v>23412</c:v>
                </c:pt>
                <c:pt idx="12">
                  <c:v>33772</c:v>
                </c:pt>
                <c:pt idx="13">
                  <c:v>44311</c:v>
                </c:pt>
                <c:pt idx="14">
                  <c:v>43440</c:v>
                </c:pt>
                <c:pt idx="15">
                  <c:v>49327</c:v>
                </c:pt>
                <c:pt idx="16">
                  <c:v>64510</c:v>
                </c:pt>
                <c:pt idx="17">
                  <c:v>67407</c:v>
                </c:pt>
                <c:pt idx="18">
                  <c:v>77382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6-4E5F-9981-5B9F8FE5F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0384463"/>
        <c:axId val="668204175"/>
      </c:barChart>
      <c:catAx>
        <c:axId val="310384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204175"/>
        <c:crosses val="autoZero"/>
        <c:auto val="1"/>
        <c:lblAlgn val="ctr"/>
        <c:lblOffset val="100"/>
        <c:noMultiLvlLbl val="0"/>
      </c:catAx>
      <c:valAx>
        <c:axId val="668204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tonn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384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100" b="1" i="0" baseline="0">
                <a:effectLst/>
              </a:rPr>
              <a:t>Export value of aquaculture</a:t>
            </a:r>
            <a:endParaRPr lang="is-IS" sz="1100">
              <a:effectLst/>
            </a:endParaRPr>
          </a:p>
          <a:p>
            <a:pPr>
              <a:defRPr/>
            </a:pPr>
            <a:r>
              <a:rPr lang="en-US" sz="1000" b="0" i="0" baseline="0">
                <a:effectLst/>
              </a:rPr>
              <a:t>In billion ISK, current price</a:t>
            </a:r>
            <a:endParaRPr lang="is-IS" sz="1000">
              <a:effectLst/>
            </a:endParaRPr>
          </a:p>
        </c:rich>
      </c:tx>
      <c:layout>
        <c:manualLayout>
          <c:xMode val="edge"/>
          <c:yMode val="edge"/>
          <c:x val="0.3331368207246912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6232185149463562E-2"/>
          <c:y val="0.12567147856517935"/>
          <c:w val="0.93180556570870698"/>
          <c:h val="0.741564596092155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Eldi!$A$7</c:f>
              <c:strCache>
                <c:ptCount val="1"/>
                <c:pt idx="0">
                  <c:v>Salmon</c:v>
                </c:pt>
              </c:strCache>
            </c:strRef>
          </c:tx>
          <c:spPr>
            <a:solidFill>
              <a:srgbClr val="ED4F2E"/>
            </a:solidFill>
            <a:ln>
              <a:noFill/>
            </a:ln>
            <a:effectLst/>
          </c:spPr>
          <c:invertIfNegative val="0"/>
          <c:cat>
            <c:strRef>
              <c:f>Eldi!$B$1:$U$1</c:f>
              <c:strCach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strCache>
            </c:strRef>
          </c:cat>
          <c:val>
            <c:numRef>
              <c:f>Eldi!$B$2:$U$2</c:f>
              <c:numCache>
                <c:formatCode>0.0</c:formatCode>
                <c:ptCount val="20"/>
                <c:pt idx="0">
                  <c:v>0.55613500000000005</c:v>
                </c:pt>
                <c:pt idx="1">
                  <c:v>0.61792499999999995</c:v>
                </c:pt>
                <c:pt idx="2">
                  <c:v>0.67109099999999999</c:v>
                </c:pt>
                <c:pt idx="3">
                  <c:v>0.78089200000000003</c:v>
                </c:pt>
                <c:pt idx="4">
                  <c:v>1.0691869999999999</c:v>
                </c:pt>
                <c:pt idx="5">
                  <c:v>1.1111579999999999</c:v>
                </c:pt>
                <c:pt idx="6">
                  <c:v>1.4357010000000001</c:v>
                </c:pt>
                <c:pt idx="7">
                  <c:v>0.32812000000000002</c:v>
                </c:pt>
                <c:pt idx="8">
                  <c:v>0.5205510000000001</c:v>
                </c:pt>
                <c:pt idx="9">
                  <c:v>1.0838760000000001</c:v>
                </c:pt>
                <c:pt idx="10" formatCode="0.00">
                  <c:v>1.0980000000000001</c:v>
                </c:pt>
                <c:pt idx="11" formatCode="0.00">
                  <c:v>1.202</c:v>
                </c:pt>
                <c:pt idx="12" formatCode="0.00">
                  <c:v>2.4279999999999999</c:v>
                </c:pt>
                <c:pt idx="13" formatCode="0.00">
                  <c:v>2.3180000000000001</c:v>
                </c:pt>
                <c:pt idx="14" formatCode="0.00">
                  <c:v>2.5190000000000001</c:v>
                </c:pt>
                <c:pt idx="15" formatCode="0.00">
                  <c:v>3.2669999999999999</c:v>
                </c:pt>
                <c:pt idx="16" formatCode="0.00">
                  <c:v>5.569</c:v>
                </c:pt>
                <c:pt idx="17" formatCode="0.00">
                  <c:v>8.5850000000000009</c:v>
                </c:pt>
                <c:pt idx="18" formatCode="0.00">
                  <c:v>8.9190000000000005</c:v>
                </c:pt>
                <c:pt idx="19" formatCode="General">
                  <c:v>18.588000000000001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4A-4B65-AAF6-C2FB254E4C02}"/>
            </c:ext>
          </c:extLst>
        </c:ser>
        <c:ser>
          <c:idx val="1"/>
          <c:order val="1"/>
          <c:tx>
            <c:strRef>
              <c:f>Eldi!$A$8</c:f>
              <c:strCache>
                <c:ptCount val="1"/>
                <c:pt idx="0">
                  <c:v>Trout</c:v>
                </c:pt>
              </c:strCache>
            </c:strRef>
          </c:tx>
          <c:spPr>
            <a:solidFill>
              <a:srgbClr val="F7C23B"/>
            </a:solidFill>
            <a:ln>
              <a:noFill/>
            </a:ln>
            <a:effectLst/>
          </c:spPr>
          <c:invertIfNegative val="0"/>
          <c:cat>
            <c:strRef>
              <c:f>Eldi!$B$1:$U$1</c:f>
              <c:strCach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strCache>
            </c:strRef>
          </c:cat>
          <c:val>
            <c:numRef>
              <c:f>Eldi!$B$3:$U$3</c:f>
              <c:numCache>
                <c:formatCode>0.00</c:formatCode>
                <c:ptCount val="20"/>
                <c:pt idx="0">
                  <c:v>0.32944299999999999</c:v>
                </c:pt>
                <c:pt idx="1">
                  <c:v>0.40455999999999998</c:v>
                </c:pt>
                <c:pt idx="2">
                  <c:v>0.33076699999999998</c:v>
                </c:pt>
                <c:pt idx="3">
                  <c:v>0.396731</c:v>
                </c:pt>
                <c:pt idx="4">
                  <c:v>0.41574099999999997</c:v>
                </c:pt>
                <c:pt idx="5">
                  <c:v>0.26897000000000004</c:v>
                </c:pt>
                <c:pt idx="6">
                  <c:v>0.29802400000000001</c:v>
                </c:pt>
                <c:pt idx="7">
                  <c:v>0.64799499999999999</c:v>
                </c:pt>
                <c:pt idx="8">
                  <c:v>1.171305</c:v>
                </c:pt>
                <c:pt idx="9">
                  <c:v>1.5814349999999999</c:v>
                </c:pt>
                <c:pt idx="10">
                  <c:v>1.518</c:v>
                </c:pt>
                <c:pt idx="11">
                  <c:v>2.0179999999999998</c:v>
                </c:pt>
                <c:pt idx="12">
                  <c:v>2.1760000000000002</c:v>
                </c:pt>
                <c:pt idx="13">
                  <c:v>2.4510000000000001</c:v>
                </c:pt>
                <c:pt idx="14">
                  <c:v>2.8580000000000001</c:v>
                </c:pt>
                <c:pt idx="15">
                  <c:v>3.5710000000000002</c:v>
                </c:pt>
                <c:pt idx="16">
                  <c:v>3.5670000000000002</c:v>
                </c:pt>
                <c:pt idx="17">
                  <c:v>4.5890000000000004</c:v>
                </c:pt>
                <c:pt idx="18">
                  <c:v>3.496</c:v>
                </c:pt>
                <c:pt idx="19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4A-4B65-AAF6-C2FB254E4C02}"/>
            </c:ext>
          </c:extLst>
        </c:ser>
        <c:ser>
          <c:idx val="2"/>
          <c:order val="2"/>
          <c:tx>
            <c:strRef>
              <c:f>Eldi!$A$9</c:f>
              <c:strCache>
                <c:ptCount val="1"/>
                <c:pt idx="0">
                  <c:v>Other farmed fish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Eldi!$B$1:$U$1</c:f>
              <c:strCach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strCache>
            </c:strRef>
          </c:cat>
          <c:val>
            <c:numRef>
              <c:f>Eldi!$B$4:$U$4</c:f>
              <c:numCache>
                <c:formatCode>0.0</c:formatCode>
                <c:ptCount val="20"/>
                <c:pt idx="0">
                  <c:v>9.4164000000000025E-2</c:v>
                </c:pt>
                <c:pt idx="1">
                  <c:v>0.18623000000000012</c:v>
                </c:pt>
                <c:pt idx="2">
                  <c:v>0.19132300000000013</c:v>
                </c:pt>
                <c:pt idx="3">
                  <c:v>0.26483400000000001</c:v>
                </c:pt>
                <c:pt idx="4">
                  <c:v>0.12898200000000037</c:v>
                </c:pt>
                <c:pt idx="5">
                  <c:v>0.14929499999999996</c:v>
                </c:pt>
                <c:pt idx="6">
                  <c:v>0.19907399999999975</c:v>
                </c:pt>
                <c:pt idx="7">
                  <c:v>0.15209499999999987</c:v>
                </c:pt>
                <c:pt idx="8">
                  <c:v>0.15432699999999988</c:v>
                </c:pt>
                <c:pt idx="9">
                  <c:v>5.724800000000041E-2</c:v>
                </c:pt>
                <c:pt idx="10">
                  <c:v>0.1379999999999999</c:v>
                </c:pt>
                <c:pt idx="11">
                  <c:v>9.4000000000000306E-2</c:v>
                </c:pt>
                <c:pt idx="12">
                  <c:v>7.5999999999999623E-2</c:v>
                </c:pt>
                <c:pt idx="13">
                  <c:v>8.9999999999999858E-2</c:v>
                </c:pt>
                <c:pt idx="14">
                  <c:v>6.3999999999999169E-2</c:v>
                </c:pt>
                <c:pt idx="15">
                  <c:v>0.16099999999999959</c:v>
                </c:pt>
                <c:pt idx="16">
                  <c:v>0.48399999999999999</c:v>
                </c:pt>
                <c:pt idx="17">
                  <c:v>0.85199999999999854</c:v>
                </c:pt>
                <c:pt idx="18">
                  <c:v>0.75999999999999979</c:v>
                </c:pt>
                <c:pt idx="19">
                  <c:v>1.2879999999999967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4A-4B65-AAF6-C2FB254E4C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100"/>
        <c:axId val="470223728"/>
        <c:axId val="470220448"/>
      </c:barChart>
      <c:lineChart>
        <c:grouping val="standard"/>
        <c:varyColors val="0"/>
        <c:ser>
          <c:idx val="3"/>
          <c:order val="3"/>
          <c:tx>
            <c:strRef>
              <c:f>Eldi!$A$5</c:f>
              <c:strCache>
                <c:ptCount val="1"/>
                <c:pt idx="0">
                  <c:v>Alls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'[2]3D'!$C$18:$V$18</c:f>
              <c:strCach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strCache>
            </c:strRef>
          </c:cat>
          <c:val>
            <c:numRef>
              <c:f>Eldi!$B$5:$U$5</c:f>
              <c:numCache>
                <c:formatCode>0.0</c:formatCode>
                <c:ptCount val="20"/>
                <c:pt idx="0">
                  <c:v>0.979742</c:v>
                </c:pt>
                <c:pt idx="1">
                  <c:v>1.208715</c:v>
                </c:pt>
                <c:pt idx="2">
                  <c:v>1.193181</c:v>
                </c:pt>
                <c:pt idx="3">
                  <c:v>1.4424570000000001</c:v>
                </c:pt>
                <c:pt idx="4">
                  <c:v>1.6139100000000002</c:v>
                </c:pt>
                <c:pt idx="5">
                  <c:v>1.529423</c:v>
                </c:pt>
                <c:pt idx="6">
                  <c:v>1.9327989999999999</c:v>
                </c:pt>
                <c:pt idx="7">
                  <c:v>1.1282099999999999</c:v>
                </c:pt>
                <c:pt idx="8">
                  <c:v>1.8461829999999999</c:v>
                </c:pt>
                <c:pt idx="9">
                  <c:v>2.7225590000000004</c:v>
                </c:pt>
                <c:pt idx="10" formatCode="0.00">
                  <c:v>2.754</c:v>
                </c:pt>
                <c:pt idx="11" formatCode="0.00">
                  <c:v>3.3140000000000001</c:v>
                </c:pt>
                <c:pt idx="12" formatCode="0.00">
                  <c:v>4.68</c:v>
                </c:pt>
                <c:pt idx="13" formatCode="0.00">
                  <c:v>4.859</c:v>
                </c:pt>
                <c:pt idx="14" formatCode="0.00">
                  <c:v>5.4409999999999998</c:v>
                </c:pt>
                <c:pt idx="15" formatCode="0.00">
                  <c:v>6.9989999999999997</c:v>
                </c:pt>
                <c:pt idx="16" formatCode="0.00">
                  <c:v>9.6199999999999992</c:v>
                </c:pt>
                <c:pt idx="17" formatCode="0.00">
                  <c:v>14.026</c:v>
                </c:pt>
                <c:pt idx="18" formatCode="0.00">
                  <c:v>13.175000000000001</c:v>
                </c:pt>
                <c:pt idx="19" formatCode="General">
                  <c:v>24.975999999999999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94A-4B65-AAF6-C2FB254E4C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0223728"/>
        <c:axId val="470220448"/>
      </c:lineChart>
      <c:catAx>
        <c:axId val="47022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70220448"/>
        <c:crosses val="autoZero"/>
        <c:auto val="1"/>
        <c:lblAlgn val="ctr"/>
        <c:lblOffset val="100"/>
        <c:noMultiLvlLbl val="0"/>
      </c:catAx>
      <c:valAx>
        <c:axId val="470220448"/>
        <c:scaling>
          <c:orientation val="minMax"/>
          <c:max val="25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70223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33872626815481732"/>
          <c:y val="0.92654928550597826"/>
          <c:w val="0.3352446078431372"/>
          <c:h val="7.34507407407407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0.75668</cdr:x>
      <cdr:y>0.93133</cdr:y>
    </cdr:from>
    <cdr:to>
      <cdr:x>0.90708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D4BCD97-9C12-4B6F-99FA-49837CD0CB71}"/>
            </a:ext>
          </a:extLst>
        </cdr:cNvPr>
        <cdr:cNvSpPr txBox="1"/>
      </cdr:nvSpPr>
      <cdr:spPr>
        <a:xfrm xmlns:a="http://schemas.openxmlformats.org/drawingml/2006/main">
          <a:off x="4600575" y="2514600"/>
          <a:ext cx="914400" cy="185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s-IS" sz="900">
              <a:latin typeface="Times New Roman" panose="02020603050405020304" pitchFamily="18" charset="0"/>
              <a:cs typeface="Times New Roman" panose="02020603050405020304" pitchFamily="18" charset="0"/>
            </a:rPr>
            <a:t>Source: Statistic Iceland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D390F-F330-4204-948E-8E44EF4F69BD}" type="datetimeFigureOut">
              <a:rPr lang="is-IS" smtClean="0"/>
              <a:t>9.3.2020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88442-E7C0-4BB8-B796-5E195F2D522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3367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DA646-EE0A-2C42-89C3-20753BE181DB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6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88442-E7C0-4BB8-B796-5E195F2D5222}" type="slidenum">
              <a:rPr lang="is-IS" smtClean="0"/>
              <a:t>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22584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endParaRPr lang="is-IS" noProof="0" dirty="0"/>
          </a:p>
          <a:p>
            <a:pPr>
              <a:buFont typeface="Arial" pitchFamily="34" charset="0"/>
              <a:buNone/>
            </a:pPr>
            <a:endParaRPr lang="is-I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D1929-724C-4FCA-AC6A-86875C574F9C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022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88442-E7C0-4BB8-B796-5E195F2D5222}" type="slidenum">
              <a:rPr lang="is-IS" smtClean="0"/>
              <a:t>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66977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>
              <a:ln w="0"/>
              <a:latin typeface="Guardian Egyp Regular" panose="0206050305050306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s-IS" dirty="0">
              <a:ln w="0"/>
              <a:latin typeface="Guardian Egyp Regular" panose="0206050305050306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dirty="0">
              <a:ln w="0"/>
              <a:latin typeface="Guardian Egyp Regular" panose="0206050305050306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dirty="0">
              <a:ln w="0"/>
              <a:latin typeface="Guardian Egyp Regular" panose="0206050305050306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88442-E7C0-4BB8-B796-5E195F2D5222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3992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88442-E7C0-4BB8-B796-5E195F2D5222}" type="slidenum">
              <a:rPr lang="is-IS" smtClean="0"/>
              <a:t>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35593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88442-E7C0-4BB8-B796-5E195F2D5222}" type="slidenum">
              <a:rPr lang="is-IS" smtClean="0"/>
              <a:t>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77244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88442-E7C0-4BB8-B796-5E195F2D5222}" type="slidenum">
              <a:rPr lang="is-IS" smtClean="0"/>
              <a:t>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26577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51283"/>
            <a:ext cx="9144000" cy="2258679"/>
          </a:xfrm>
        </p:spPr>
        <p:txBody>
          <a:bodyPr anchor="b">
            <a:normAutofit/>
          </a:bodyPr>
          <a:lstStyle>
            <a:lvl1pPr algn="ctr">
              <a:defRPr sz="5400" b="0" spc="0" baseline="0">
                <a:solidFill>
                  <a:srgbClr val="414143"/>
                </a:solidFill>
                <a:latin typeface="Guardian Egyp" charset="0"/>
                <a:ea typeface="Guardian Egyp" charset="0"/>
                <a:cs typeface="Guardian Egyp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DEE5-205F-41B2-962D-DD9A37E7324B}" type="datetime1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Umhverfisráðstefna Gallup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715F-3BA1-744D-A5E1-7CB70DE463F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42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E975-C125-4891-ACB4-EF1ED42640A0}" type="datetime1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Umhverfisráðstefna Gallup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715F-3BA1-744D-A5E1-7CB70DE463F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9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E8481-32F9-4C9C-8B67-AF0937969CBD}" type="datetime1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Umhverfisráðstefna Gallup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715F-3BA1-744D-A5E1-7CB70DE463F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5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863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>
                <a:latin typeface="Guardian Egyp" charset="0"/>
                <a:ea typeface="Guardian Egyp" charset="0"/>
                <a:cs typeface="Guardian Egyp" charset="0"/>
              </a:defRPr>
            </a:lvl1pPr>
          </a:lstStyle>
          <a:p>
            <a:endParaRPr lang="is-IS" sz="2600" dirty="0">
              <a:solidFill>
                <a:srgbClr val="E9E7E0"/>
              </a:solidFill>
              <a:latin typeface="Guardian Egyp Semibold"/>
              <a:cs typeface="Guardian Egyp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866C8-02B9-427B-A74B-BBD46B98C7E0}" type="datetime1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Umhverfisráðstefna Gallup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715F-3BA1-744D-A5E1-7CB70DE463F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Guardian Egyp" charset="0"/>
                <a:ea typeface="Guardian Egyp" charset="0"/>
                <a:cs typeface="Guardian Egyp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B3A0-A747-4E9E-9040-F45B16C5E185}" type="datetime1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Umhverfisráðstefna Gallup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715F-3BA1-744D-A5E1-7CB70DE463F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0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>
                <a:latin typeface="Guardian Egyp" charset="0"/>
                <a:ea typeface="Guardian Egyp" charset="0"/>
                <a:cs typeface="Guardian Egyp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D0DB-A2A9-4C39-8FF9-A7E9C59DDD21}" type="datetime1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Umhverfisráðstefna Gallup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715F-3BA1-744D-A5E1-7CB70DE463F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63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B73A4-82C5-4984-A608-22A7A1169EE8}" type="datetime1">
              <a:rPr lang="en-US" smtClean="0"/>
              <a:t>3/9/2020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Umhverfisráðstefna Gallup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715F-3BA1-744D-A5E1-7CB70DE463F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18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0949-E3F8-4AB2-9EFA-78A6D73B9D61}" type="datetime1">
              <a:rPr lang="en-US" smtClean="0"/>
              <a:t>3/9/2020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Umhverfisráðstefna Gallup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715F-3BA1-744D-A5E1-7CB70DE463F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0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1AA9-4104-47EE-A3E9-FCD1236AF529}" type="datetime1">
              <a:rPr lang="en-US" smtClean="0"/>
              <a:t>3/9/2020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Umhverfisráðstefna Gallup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715F-3BA1-744D-A5E1-7CB70DE463F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51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C331-38A6-49C6-B448-1FBDCFB51D4F}" type="datetime1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Umhverfisráðstefna Gallup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715F-3BA1-744D-A5E1-7CB70DE463F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83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E048-8B9A-4886-B122-CA8D7EB68EFE}" type="datetime1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Umhverfisráðstefna Gallup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715F-3BA1-744D-A5E1-7CB70DE463F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89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unnur_01.jp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81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7751"/>
            <a:ext cx="10515600" cy="93764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is-IS" sz="2600" dirty="0">
                <a:solidFill>
                  <a:srgbClr val="E9E7E0"/>
                </a:solidFill>
                <a:latin typeface="Guardian Egyp Semibold"/>
                <a:cs typeface="Guardian Egyp Semibold"/>
              </a:rPr>
              <a:t>Titill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uardian Sans" charset="0"/>
                <a:ea typeface="Guardian Sans" charset="0"/>
                <a:cs typeface="Guardian Sans" charset="0"/>
              </a:defRPr>
            </a:lvl1pPr>
          </a:lstStyle>
          <a:p>
            <a:fld id="{43F01450-1E52-4596-B252-11A4FF1EAF29}" type="datetime1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uardian Sans" charset="0"/>
                <a:ea typeface="Guardian Sans" charset="0"/>
                <a:cs typeface="Guardian Sans" charset="0"/>
              </a:defRPr>
            </a:lvl1pPr>
          </a:lstStyle>
          <a:p>
            <a:r>
              <a:rPr lang="en-US"/>
              <a:t>Umhverfisráðstefna Gallup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uardian Sans" charset="0"/>
                <a:ea typeface="Guardian Sans" charset="0"/>
                <a:cs typeface="Guardian Sans" charset="0"/>
              </a:defRPr>
            </a:lvl1pPr>
          </a:lstStyle>
          <a:p>
            <a:fld id="{E33B715F-3BA1-744D-A5E1-7CB70DE463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1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rgbClr val="E4E3DF"/>
          </a:solidFill>
          <a:latin typeface="Guardian Egyp" charset="0"/>
          <a:ea typeface="Guardian Egyp" charset="0"/>
          <a:cs typeface="Guardian Egyp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4000" kern="1200">
          <a:solidFill>
            <a:srgbClr val="414143"/>
          </a:solidFill>
          <a:latin typeface="Guardian Egyp" charset="0"/>
          <a:ea typeface="Guardian Egyp" charset="0"/>
          <a:cs typeface="Guardian Egyp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600" kern="1200">
          <a:solidFill>
            <a:srgbClr val="414143"/>
          </a:solidFill>
          <a:latin typeface="Guardian Egyp" charset="0"/>
          <a:ea typeface="Guardian Egyp" charset="0"/>
          <a:cs typeface="Guardian Egyp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200" kern="1200">
          <a:solidFill>
            <a:srgbClr val="414143"/>
          </a:solidFill>
          <a:latin typeface="Guardian Egyp" charset="0"/>
          <a:ea typeface="Guardian Egyp" charset="0"/>
          <a:cs typeface="Guardian Egyp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rgbClr val="414143"/>
          </a:solidFill>
          <a:latin typeface="Guardian Egyp" charset="0"/>
          <a:ea typeface="Guardian Egyp" charset="0"/>
          <a:cs typeface="Guardian Egyp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rgbClr val="414143"/>
          </a:solidFill>
          <a:latin typeface="Guardian Egyp" charset="0"/>
          <a:ea typeface="Guardian Egyp" charset="0"/>
          <a:cs typeface="Guardian Egyp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owi.com/blog/2020/03/03/mowi-collaborates-with-x-alphabets-innovation-engine-to-make-salmon-farming-more-sustainable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02397"/>
            <a:ext cx="9144000" cy="2258679"/>
          </a:xfrm>
        </p:spPr>
        <p:txBody>
          <a:bodyPr>
            <a:normAutofit/>
          </a:bodyPr>
          <a:lstStyle/>
          <a:p>
            <a:r>
              <a:rPr lang="is-IS" dirty="0"/>
              <a:t>Fortíð og framtíð</a:t>
            </a:r>
            <a:br>
              <a:rPr lang="is-IS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s-IS" dirty="0"/>
              <a:t>Heiðrún Lind Marteinsdóttir, framkvæmdastjóri SFS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B715F-3BA1-744D-A5E1-7CB70DE463F1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uardian Sans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uardian Sans" charset="0"/>
            </a:endParaRPr>
          </a:p>
        </p:txBody>
      </p:sp>
      <p:pic>
        <p:nvPicPr>
          <p:cNvPr id="5" name="Picture 4" descr="grunnur_forsi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8710" y="4491613"/>
            <a:ext cx="5237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400" b="1" dirty="0">
                <a:solidFill>
                  <a:prstClr val="black"/>
                </a:solidFill>
                <a:latin typeface="Georgia" panose="02040502050405020303" pitchFamily="18" charset="0"/>
              </a:rPr>
              <a:t>Hrefna Karlsdóttir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400" b="1" dirty="0" err="1">
                <a:solidFill>
                  <a:prstClr val="black"/>
                </a:solidFill>
                <a:latin typeface="Georgia" panose="02040502050405020303" pitchFamily="18" charset="0"/>
              </a:rPr>
              <a:t>Fisheries</a:t>
            </a:r>
            <a:r>
              <a:rPr lang="is-IS" sz="1400" b="1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is-IS" sz="1400" b="1" dirty="0" err="1">
                <a:solidFill>
                  <a:prstClr val="black"/>
                </a:solidFill>
                <a:latin typeface="Georgia" panose="02040502050405020303" pitchFamily="18" charset="0"/>
              </a:rPr>
              <a:t>Iceland</a:t>
            </a:r>
            <a:endParaRPr lang="is-IS" sz="1400" b="1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400" b="1" dirty="0">
                <a:solidFill>
                  <a:prstClr val="black"/>
                </a:solidFill>
                <a:latin typeface="Georgia" panose="02040502050405020303" pitchFamily="18" charset="0"/>
              </a:rPr>
              <a:t>March 10 2020</a:t>
            </a:r>
            <a:endParaRPr kumimoji="0" lang="is-I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5968" y="2143649"/>
            <a:ext cx="7732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5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Reykjavik University </a:t>
            </a:r>
          </a:p>
        </p:txBody>
      </p:sp>
    </p:spTree>
    <p:extLst>
      <p:ext uri="{BB962C8B-B14F-4D97-AF65-F5344CB8AC3E}">
        <p14:creationId xmlns:p14="http://schemas.microsoft.com/office/powerpoint/2010/main" val="3820509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1D929-C3BF-48F6-AB37-93151A1D9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715F-3BA1-744D-A5E1-7CB70DE463F1}" type="slidenum">
              <a:rPr lang="en-US" smtClean="0"/>
              <a:t>2</a:t>
            </a:fld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457484D9-48B7-4ED4-9E54-93EDBE298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30" y="1175210"/>
            <a:ext cx="3999103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indoor, chair, table, sitting&#10;&#10;Description automatically generated">
            <a:extLst>
              <a:ext uri="{FF2B5EF4-FFF2-40B4-BE49-F238E27FC236}">
                <a16:creationId xmlns:a16="http://schemas.microsoft.com/office/drawing/2014/main" id="{4A6EF286-42E8-4157-B38A-24FFF925C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55" y="4221623"/>
            <a:ext cx="4743450" cy="2609850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4F5D82ED-097E-4C3B-950F-E72FA1EC9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446" y="1313686"/>
            <a:ext cx="5210354" cy="5390023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AADB8AD-37BF-4CDD-8A0E-995D70F1CD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78" y="1763231"/>
            <a:ext cx="3169920" cy="3218688"/>
          </a:xfrm>
          <a:prstGeom prst="rect">
            <a:avLst/>
          </a:prstGeom>
        </p:spPr>
      </p:pic>
      <p:pic>
        <p:nvPicPr>
          <p:cNvPr id="14" name="Picture 4" descr="https://zymetech.is/wp-content/uploads/2017/01/nyskopunarverdlaun-zymetech-800x600.png">
            <a:extLst>
              <a:ext uri="{FF2B5EF4-FFF2-40B4-BE49-F238E27FC236}">
                <a16:creationId xmlns:a16="http://schemas.microsoft.com/office/drawing/2014/main" id="{DBC063AE-7FBB-4E55-B134-8C9DE362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1545">
            <a:off x="4254023" y="475786"/>
            <a:ext cx="2281779" cy="171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C6FCA5-1A5A-4851-A4D1-D9135CF752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195" y="5064544"/>
            <a:ext cx="3169920" cy="17830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3251BB-E2C1-4E58-AC49-4949F734F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33" y="5074919"/>
            <a:ext cx="3169921" cy="1783081"/>
          </a:xfrm>
          <a:prstGeom prst="rect">
            <a:avLst/>
          </a:prstGeom>
        </p:spPr>
      </p:pic>
      <p:pic>
        <p:nvPicPr>
          <p:cNvPr id="8" name="Picture 7" descr="A boat in the water&#10;&#10;Description automatically generated">
            <a:extLst>
              <a:ext uri="{FF2B5EF4-FFF2-40B4-BE49-F238E27FC236}">
                <a16:creationId xmlns:a16="http://schemas.microsoft.com/office/drawing/2014/main" id="{5B655127-F8E2-48F0-9A24-E6BFD2333B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71" y="5048391"/>
            <a:ext cx="2862049" cy="1783082"/>
          </a:xfrm>
          <a:prstGeom prst="rect">
            <a:avLst/>
          </a:prstGeom>
        </p:spPr>
      </p:pic>
      <p:pic>
        <p:nvPicPr>
          <p:cNvPr id="17" name="Picture 16" descr="A picture containing table, boat, blue, man&#10;&#10;Description automatically generated">
            <a:extLst>
              <a:ext uri="{FF2B5EF4-FFF2-40B4-BE49-F238E27FC236}">
                <a16:creationId xmlns:a16="http://schemas.microsoft.com/office/drawing/2014/main" id="{22F4E505-735C-4CC4-AE97-093387767D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79" y="1884560"/>
            <a:ext cx="2281072" cy="26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5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752279D0-032E-48E5-A540-4DBF1D0245A2}"/>
              </a:ext>
            </a:extLst>
          </p:cNvPr>
          <p:cNvSpPr txBox="1">
            <a:spLocks/>
          </p:cNvSpPr>
          <p:nvPr/>
        </p:nvSpPr>
        <p:spPr>
          <a:xfrm>
            <a:off x="663879" y="331470"/>
            <a:ext cx="10370944" cy="872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6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2800" b="0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j-ea"/>
              <a:cs typeface="+mj-cs"/>
            </a:endParaRPr>
          </a:p>
        </p:txBody>
      </p:sp>
      <p:pic>
        <p:nvPicPr>
          <p:cNvPr id="4098" name="Picture 2" descr="Image result for benecta">
            <a:extLst>
              <a:ext uri="{FF2B5EF4-FFF2-40B4-BE49-F238E27FC236}">
                <a16:creationId xmlns:a16="http://schemas.microsoft.com/office/drawing/2014/main" id="{7A9A46BE-59E3-4BC5-8AE1-A1E7E1E31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150" y="1303223"/>
            <a:ext cx="2593750" cy="173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47AA62-33E0-4C9E-A291-FF82402761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051" y="1303223"/>
            <a:ext cx="2701160" cy="24790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04431D-13CD-47BA-905C-19C86AF2C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050" y="1771630"/>
            <a:ext cx="5070475" cy="5086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81B6C1-B7D5-4701-8428-F08B36B29BEF}"/>
              </a:ext>
            </a:extLst>
          </p:cNvPr>
          <p:cNvSpPr txBox="1"/>
          <p:nvPr/>
        </p:nvSpPr>
        <p:spPr>
          <a:xfrm>
            <a:off x="288831" y="216051"/>
            <a:ext cx="7226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dirty="0" err="1">
                <a:solidFill>
                  <a:schemeClr val="bg1"/>
                </a:solidFill>
                <a:latin typeface="Georgia" panose="02040502050405020303" pitchFamily="18" charset="0"/>
              </a:rPr>
              <a:t>The</a:t>
            </a:r>
            <a:r>
              <a:rPr lang="is-I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is-IS" sz="2800" dirty="0" err="1">
                <a:solidFill>
                  <a:schemeClr val="bg1"/>
                </a:solidFill>
                <a:latin typeface="Georgia" panose="02040502050405020303" pitchFamily="18" charset="0"/>
              </a:rPr>
              <a:t>Economic</a:t>
            </a:r>
            <a:r>
              <a:rPr lang="is-I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is-IS" sz="2800" dirty="0" err="1">
                <a:solidFill>
                  <a:schemeClr val="bg1"/>
                </a:solidFill>
                <a:latin typeface="Georgia" panose="02040502050405020303" pitchFamily="18" charset="0"/>
              </a:rPr>
              <a:t>Impact</a:t>
            </a:r>
            <a:r>
              <a:rPr lang="is-IS" sz="2800" dirty="0">
                <a:solidFill>
                  <a:schemeClr val="bg1"/>
                </a:solidFill>
                <a:latin typeface="Georgia" panose="02040502050405020303" pitchFamily="18" charset="0"/>
              </a:rPr>
              <a:t> of </a:t>
            </a:r>
            <a:r>
              <a:rPr lang="is-IS" sz="2800" dirty="0" err="1">
                <a:solidFill>
                  <a:schemeClr val="bg1"/>
                </a:solidFill>
                <a:latin typeface="Georgia" panose="02040502050405020303" pitchFamily="18" charset="0"/>
              </a:rPr>
              <a:t>Fisheries</a:t>
            </a:r>
            <a:r>
              <a:rPr lang="is-I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is-IS" sz="2800" dirty="0" err="1">
                <a:solidFill>
                  <a:schemeClr val="bg1"/>
                </a:solidFill>
                <a:latin typeface="Georgia" panose="02040502050405020303" pitchFamily="18" charset="0"/>
              </a:rPr>
              <a:t>Economy</a:t>
            </a:r>
            <a:endParaRPr lang="is-IS" sz="28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is-IS" sz="2800" dirty="0">
              <a:latin typeface="Guardian Egyp Regular" panose="02060503050503060803" pitchFamily="18" charset="0"/>
            </a:endParaRPr>
          </a:p>
        </p:txBody>
      </p:sp>
      <p:pic>
        <p:nvPicPr>
          <p:cNvPr id="4" name="Content Placeholder 3" descr="A person posing for a photo&#10;&#10;Description automatically generated">
            <a:extLst>
              <a:ext uri="{FF2B5EF4-FFF2-40B4-BE49-F238E27FC236}">
                <a16:creationId xmlns:a16="http://schemas.microsoft.com/office/drawing/2014/main" id="{E1C89B3E-7C52-41BE-B035-E8E7F2796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1" y="1319192"/>
            <a:ext cx="5598474" cy="4351338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479302-15FC-4666-B2CA-BFE2498AD3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832" y="4119360"/>
            <a:ext cx="6030218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3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F16986-F50E-4F4D-A3A3-459C6E050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257300"/>
            <a:ext cx="4784699" cy="1600200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br>
              <a:rPr lang="is-IS" sz="1800" dirty="0">
                <a:solidFill>
                  <a:schemeClr val="tx1"/>
                </a:solidFill>
                <a:latin typeface="Guardian Egyp Regular" panose="0206050305050306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s-IS" sz="1800" dirty="0">
                <a:solidFill>
                  <a:schemeClr val="tx1"/>
                </a:solidFill>
                <a:latin typeface="Guardian Egyp Regular" panose="0206050305050306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s-IS" sz="1800" dirty="0">
                <a:solidFill>
                  <a:schemeClr val="tx1"/>
                </a:solidFill>
                <a:latin typeface="Guardian Egyp Regular" panose="0206050305050306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s-IS" sz="1800" dirty="0">
                <a:solidFill>
                  <a:schemeClr val="tx1"/>
                </a:solidFill>
                <a:latin typeface="Guardian Egyp Regular" panose="0206050305050306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s-IS" sz="1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52BD62-04C6-417D-8E1E-A162012761A7}"/>
              </a:ext>
            </a:extLst>
          </p:cNvPr>
          <p:cNvSpPr/>
          <p:nvPr/>
        </p:nvSpPr>
        <p:spPr>
          <a:xfrm>
            <a:off x="180961" y="226316"/>
            <a:ext cx="92202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2800" dirty="0" err="1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Energy</a:t>
            </a:r>
            <a:r>
              <a:rPr lang="is-IS" sz="2800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s-IS" sz="2800" dirty="0" err="1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efficiency</a:t>
            </a:r>
            <a:r>
              <a:rPr lang="is-IS" sz="2800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s-IS" sz="2800" dirty="0" err="1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is-IS" sz="2800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s-IS" sz="2800" dirty="0" err="1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is-IS" sz="2800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s-IS" sz="2800" dirty="0" err="1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demand</a:t>
            </a:r>
            <a:r>
              <a:rPr lang="is-IS" sz="2800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is-IS" sz="2800" dirty="0" err="1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environmental</a:t>
            </a:r>
            <a:r>
              <a:rPr lang="is-IS" sz="2800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s-IS" sz="2800" dirty="0" err="1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solutions</a:t>
            </a:r>
            <a:r>
              <a:rPr lang="is-IS" sz="2800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s-IS" sz="2800" dirty="0" err="1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is-IS" sz="2800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s-IS" sz="2800" dirty="0" err="1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is-IS" sz="2800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s-IS" sz="2800" dirty="0" err="1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off</a:t>
            </a:r>
            <a:r>
              <a:rPr lang="is-IS" sz="2800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s-IS" sz="2800" dirty="0" err="1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shore</a:t>
            </a:r>
            <a:r>
              <a:rPr lang="is-IS" sz="2800" dirty="0">
                <a:latin typeface="Guardian Egyp Regular" panose="0206050305050306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s-IS" sz="2800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FDD9EDB-BAD2-4D09-87EF-CE38D83D53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2430059"/>
              </p:ext>
            </p:extLst>
          </p:nvPr>
        </p:nvGraphicFramePr>
        <p:xfrm>
          <a:off x="5988238" y="2057399"/>
          <a:ext cx="6120000" cy="3897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BE78EEC-DD68-4027-B26B-56E014D137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7932652"/>
              </p:ext>
            </p:extLst>
          </p:nvPr>
        </p:nvGraphicFramePr>
        <p:xfrm>
          <a:off x="83762" y="2057399"/>
          <a:ext cx="5760000" cy="3897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02961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 descr="Home">
            <a:extLst>
              <a:ext uri="{FF2B5EF4-FFF2-40B4-BE49-F238E27FC236}">
                <a16:creationId xmlns:a16="http://schemas.microsoft.com/office/drawing/2014/main" id="{69092553-6DD4-4AA9-9A44-67B182E1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1620" y="5370408"/>
            <a:ext cx="914400" cy="914400"/>
          </a:xfrm>
          <a:prstGeom prst="rect">
            <a:avLst/>
          </a:prstGeom>
        </p:spPr>
      </p:pic>
      <p:pic>
        <p:nvPicPr>
          <p:cNvPr id="24" name="Graphic 23" descr="Airplane">
            <a:extLst>
              <a:ext uri="{FF2B5EF4-FFF2-40B4-BE49-F238E27FC236}">
                <a16:creationId xmlns:a16="http://schemas.microsoft.com/office/drawing/2014/main" id="{2E08A729-9B52-4506-9906-7DB7342882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4736054" y="5403328"/>
            <a:ext cx="914400" cy="914400"/>
          </a:xfrm>
          <a:prstGeom prst="rect">
            <a:avLst/>
          </a:prstGeom>
        </p:spPr>
      </p:pic>
      <p:pic>
        <p:nvPicPr>
          <p:cNvPr id="25" name="Graphic 24" descr="Box">
            <a:extLst>
              <a:ext uri="{FF2B5EF4-FFF2-40B4-BE49-F238E27FC236}">
                <a16:creationId xmlns:a16="http://schemas.microsoft.com/office/drawing/2014/main" id="{6A35912F-76F7-431B-AB44-299565832E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46429" y="5439847"/>
            <a:ext cx="914400" cy="914400"/>
          </a:xfrm>
          <a:prstGeom prst="rect">
            <a:avLst/>
          </a:prstGeom>
        </p:spPr>
      </p:pic>
      <p:pic>
        <p:nvPicPr>
          <p:cNvPr id="26" name="Graphic 25" descr="Team">
            <a:extLst>
              <a:ext uri="{FF2B5EF4-FFF2-40B4-BE49-F238E27FC236}">
                <a16:creationId xmlns:a16="http://schemas.microsoft.com/office/drawing/2014/main" id="{DBA8D9DB-7D17-4ADF-852F-9674570EAE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69288" y="5436281"/>
            <a:ext cx="914400" cy="914400"/>
          </a:xfrm>
          <a:prstGeom prst="rect">
            <a:avLst/>
          </a:prstGeom>
        </p:spPr>
      </p:pic>
      <p:pic>
        <p:nvPicPr>
          <p:cNvPr id="27" name="Picture 6" descr="ship icon | download free icons">
            <a:extLst>
              <a:ext uri="{FF2B5EF4-FFF2-40B4-BE49-F238E27FC236}">
                <a16:creationId xmlns:a16="http://schemas.microsoft.com/office/drawing/2014/main" id="{9A6779A4-11CD-4ADD-8522-0F05BD09E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33" y="5257407"/>
            <a:ext cx="1027401" cy="102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779D85-0792-4B4C-998C-5EEEDAB652ED}"/>
              </a:ext>
            </a:extLst>
          </p:cNvPr>
          <p:cNvCxnSpPr>
            <a:cxnSpLocks/>
          </p:cNvCxnSpPr>
          <p:nvPr/>
        </p:nvCxnSpPr>
        <p:spPr>
          <a:xfrm>
            <a:off x="2110509" y="3437792"/>
            <a:ext cx="8122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6E1342E-F6A8-44EB-987E-93C756482DC7}"/>
              </a:ext>
            </a:extLst>
          </p:cNvPr>
          <p:cNvCxnSpPr>
            <a:cxnSpLocks/>
          </p:cNvCxnSpPr>
          <p:nvPr/>
        </p:nvCxnSpPr>
        <p:spPr>
          <a:xfrm>
            <a:off x="4126878" y="3468532"/>
            <a:ext cx="8122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CDF59C5-E589-417D-9DCB-6F570386D5A2}"/>
              </a:ext>
            </a:extLst>
          </p:cNvPr>
          <p:cNvCxnSpPr>
            <a:cxnSpLocks/>
          </p:cNvCxnSpPr>
          <p:nvPr/>
        </p:nvCxnSpPr>
        <p:spPr>
          <a:xfrm>
            <a:off x="6122732" y="3479717"/>
            <a:ext cx="8122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664A74A-0B0A-46C6-AA2D-E9A23F300BEB}"/>
              </a:ext>
            </a:extLst>
          </p:cNvPr>
          <p:cNvCxnSpPr>
            <a:cxnSpLocks/>
          </p:cNvCxnSpPr>
          <p:nvPr/>
        </p:nvCxnSpPr>
        <p:spPr>
          <a:xfrm>
            <a:off x="8241678" y="3473855"/>
            <a:ext cx="8122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961F6B8-D8D9-422C-8BC7-E6E781E6FA5D}"/>
              </a:ext>
            </a:extLst>
          </p:cNvPr>
          <p:cNvSpPr txBox="1"/>
          <p:nvPr/>
        </p:nvSpPr>
        <p:spPr>
          <a:xfrm>
            <a:off x="1286808" y="5001076"/>
            <a:ext cx="103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Fisheries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E04473-0306-4CAF-A062-F9FA82CDDECA}"/>
              </a:ext>
            </a:extLst>
          </p:cNvPr>
          <p:cNvSpPr txBox="1"/>
          <p:nvPr/>
        </p:nvSpPr>
        <p:spPr>
          <a:xfrm>
            <a:off x="2888863" y="5001076"/>
            <a:ext cx="148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BE3847F-6FDE-4CAC-89EA-70E95B74CDF3}"/>
              </a:ext>
            </a:extLst>
          </p:cNvPr>
          <p:cNvSpPr txBox="1"/>
          <p:nvPr/>
        </p:nvSpPr>
        <p:spPr>
          <a:xfrm>
            <a:off x="4580046" y="4984125"/>
            <a:ext cx="139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Transport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A54F8F-0361-46A9-AA35-A1502BDE676A}"/>
              </a:ext>
            </a:extLst>
          </p:cNvPr>
          <p:cNvSpPr txBox="1"/>
          <p:nvPr/>
        </p:nvSpPr>
        <p:spPr>
          <a:xfrm>
            <a:off x="6122732" y="4984125"/>
            <a:ext cx="1748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Sales/market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F9A206-5274-4BD3-BBDE-6134C271FEE5}"/>
              </a:ext>
            </a:extLst>
          </p:cNvPr>
          <p:cNvSpPr txBox="1"/>
          <p:nvPr/>
        </p:nvSpPr>
        <p:spPr>
          <a:xfrm>
            <a:off x="8061853" y="4997478"/>
            <a:ext cx="1796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Consumers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D5A8CB8-2027-4266-9C36-284474F7E4D0}"/>
              </a:ext>
            </a:extLst>
          </p:cNvPr>
          <p:cNvCxnSpPr>
            <a:cxnSpLocks/>
          </p:cNvCxnSpPr>
          <p:nvPr/>
        </p:nvCxnSpPr>
        <p:spPr>
          <a:xfrm>
            <a:off x="2198722" y="5771107"/>
            <a:ext cx="89938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5E8D316-11AE-4A59-809C-A24CD77C8E19}"/>
              </a:ext>
            </a:extLst>
          </p:cNvPr>
          <p:cNvCxnSpPr>
            <a:cxnSpLocks/>
          </p:cNvCxnSpPr>
          <p:nvPr/>
        </p:nvCxnSpPr>
        <p:spPr>
          <a:xfrm>
            <a:off x="3869461" y="5771107"/>
            <a:ext cx="89938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BA56381-C735-467F-AD81-D8BA76E133DA}"/>
              </a:ext>
            </a:extLst>
          </p:cNvPr>
          <p:cNvCxnSpPr>
            <a:cxnSpLocks/>
          </p:cNvCxnSpPr>
          <p:nvPr/>
        </p:nvCxnSpPr>
        <p:spPr>
          <a:xfrm>
            <a:off x="5629455" y="5835592"/>
            <a:ext cx="89938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562C2AF-31F8-4499-8BFB-4B5E32FE99B7}"/>
              </a:ext>
            </a:extLst>
          </p:cNvPr>
          <p:cNvCxnSpPr>
            <a:cxnSpLocks/>
          </p:cNvCxnSpPr>
          <p:nvPr/>
        </p:nvCxnSpPr>
        <p:spPr>
          <a:xfrm>
            <a:off x="7342290" y="5860528"/>
            <a:ext cx="89938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9FA33C41-4671-4A37-AF5D-285BAB21248D}"/>
              </a:ext>
            </a:extLst>
          </p:cNvPr>
          <p:cNvSpPr/>
          <p:nvPr/>
        </p:nvSpPr>
        <p:spPr>
          <a:xfrm>
            <a:off x="396360" y="209213"/>
            <a:ext cx="7218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2800" dirty="0">
                <a:ln w="0"/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Logistics and operations - carbon footprint </a:t>
            </a:r>
            <a:endParaRPr lang="is-I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3C80103-6F04-4E29-8450-90938BCEBF23}"/>
              </a:ext>
            </a:extLst>
          </p:cNvPr>
          <p:cNvSpPr/>
          <p:nvPr/>
        </p:nvSpPr>
        <p:spPr>
          <a:xfrm>
            <a:off x="4431296" y="5353457"/>
            <a:ext cx="1460457" cy="10274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1E4942A7-BAA9-4794-BB06-6FC7830002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3984126"/>
              </p:ext>
            </p:extLst>
          </p:nvPr>
        </p:nvGraphicFramePr>
        <p:xfrm>
          <a:off x="2198722" y="1487592"/>
          <a:ext cx="7812544" cy="3095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101669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773E0-D0C2-42C8-AC13-A9D0CF0AE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96849"/>
            <a:ext cx="8278813" cy="790576"/>
          </a:xfrm>
        </p:spPr>
        <p:txBody>
          <a:bodyPr/>
          <a:lstStyle/>
          <a:p>
            <a:r>
              <a:rPr lang="en-US" b="0" dirty="0">
                <a:latin typeface="Georgia" panose="02040502050405020303" pitchFamily="18" charset="0"/>
              </a:rPr>
              <a:t>Aquaculture - Icelandic conditions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1D0E-8A82-4C92-AAB0-08919D126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2876" y="1782762"/>
            <a:ext cx="4814887" cy="4078288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Georgia" panose="02040502050405020303" pitchFamily="18" charset="0"/>
              </a:rPr>
              <a:t>Adaptions of instruments and devices used in aquaculture in Iceland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dirty="0">
              <a:latin typeface="Georgia" panose="02040502050405020303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Georgia" panose="02040502050405020303" pitchFamily="18" charset="0"/>
              </a:rPr>
              <a:t>Closed </a:t>
            </a:r>
            <a:r>
              <a:rPr lang="en-US" sz="2000" dirty="0" err="1">
                <a:latin typeface="Georgia" panose="02040502050405020303" pitchFamily="18" charset="0"/>
              </a:rPr>
              <a:t>seapens</a:t>
            </a:r>
            <a:r>
              <a:rPr lang="en-US" sz="2000" dirty="0">
                <a:latin typeface="Georgia" panose="02040502050405020303" pitchFamily="18" charset="0"/>
              </a:rPr>
              <a:t> in Iceland – challenges/solutions 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dirty="0">
              <a:latin typeface="Georgia" panose="02040502050405020303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Georgia" panose="02040502050405020303" pitchFamily="18" charset="0"/>
              </a:rPr>
              <a:t>Genetic introgression	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1800" dirty="0">
                <a:latin typeface="Georgia" panose="02040502050405020303" pitchFamily="18" charset="0"/>
              </a:rPr>
              <a:t>Other mitigations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dirty="0">
              <a:latin typeface="Georgia" panose="02040502050405020303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endParaRPr lang="en-US" sz="2000" dirty="0">
              <a:latin typeface="Georgia" panose="02040502050405020303" pitchFamily="18" charset="0"/>
            </a:endParaRPr>
          </a:p>
          <a:p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A9463E6-7F54-414B-AA33-5DBC03B712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6169996"/>
              </p:ext>
            </p:extLst>
          </p:nvPr>
        </p:nvGraphicFramePr>
        <p:xfrm>
          <a:off x="4957763" y="1663701"/>
          <a:ext cx="6913476" cy="4078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24508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F458D-78F1-4711-BC4D-7B1B7E53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787"/>
            <a:ext cx="6604000" cy="657225"/>
          </a:xfrm>
        </p:spPr>
        <p:txBody>
          <a:bodyPr>
            <a:normAutofit/>
          </a:bodyPr>
          <a:lstStyle/>
          <a:p>
            <a:r>
              <a:rPr lang="en-US" b="0" dirty="0">
                <a:latin typeface="Georgia" panose="02040502050405020303" pitchFamily="18" charset="0"/>
              </a:rPr>
              <a:t>Aquaculture – salmon lice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4DDD0D-DD0E-480C-8A1B-05000E91C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665287"/>
            <a:ext cx="4518025" cy="339472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eorgia" panose="02040502050405020303" pitchFamily="18" charset="0"/>
              </a:rPr>
              <a:t>Salmon lice – alternative control methods</a:t>
            </a:r>
          </a:p>
        </p:txBody>
      </p:sp>
      <p:pic>
        <p:nvPicPr>
          <p:cNvPr id="8" name="Picture 2" descr="Myndaniðurstaða fyrir laxalús">
            <a:extLst>
              <a:ext uri="{FF2B5EF4-FFF2-40B4-BE49-F238E27FC236}">
                <a16:creationId xmlns:a16="http://schemas.microsoft.com/office/drawing/2014/main" id="{ED405B9C-8EAE-4DDB-842F-9BAE45D5AD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18702"/>
            <a:ext cx="4160550" cy="251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yndaniðurstaða fyrir tubenet salmon">
            <a:extLst>
              <a:ext uri="{FF2B5EF4-FFF2-40B4-BE49-F238E27FC236}">
                <a16:creationId xmlns:a16="http://schemas.microsoft.com/office/drawing/2014/main" id="{B1629278-414A-4AAC-90C1-3EA9CAE8B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3" y="2008187"/>
            <a:ext cx="3638550" cy="390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yndaniðurstaða fyrir salmon lice treatment">
            <a:extLst>
              <a:ext uri="{FF2B5EF4-FFF2-40B4-BE49-F238E27FC236}">
                <a16:creationId xmlns:a16="http://schemas.microsoft.com/office/drawing/2014/main" id="{DD69702A-A7ED-4794-9DFE-0ABB50789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238" y="3793258"/>
            <a:ext cx="3502027" cy="253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yndaniðurstaða fyrir salmon lice treatment">
            <a:extLst>
              <a:ext uri="{FF2B5EF4-FFF2-40B4-BE49-F238E27FC236}">
                <a16:creationId xmlns:a16="http://schemas.microsoft.com/office/drawing/2014/main" id="{B56E5082-650A-447D-8FB0-71B8F59E8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075" y="1516782"/>
            <a:ext cx="3151189" cy="180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379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11A865-0EA0-43F9-93B2-CAAF78AB4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10790237" cy="3811588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https://mowi.com/blog/2020/03/03/mowi-collaborates-with-x-alphabets-innovation-engine-to-make-salmon-farming-more-sustainable/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6451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SFS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7E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09C56A85E84743B471D90875669B04" ma:contentTypeVersion="12" ma:contentTypeDescription="Create a new document." ma:contentTypeScope="" ma:versionID="5c8529757a2085fa8f022aadd3ef01f1">
  <xsd:schema xmlns:xsd="http://www.w3.org/2001/XMLSchema" xmlns:xs="http://www.w3.org/2001/XMLSchema" xmlns:p="http://schemas.microsoft.com/office/2006/metadata/properties" xmlns:ns3="cd5d65ea-c2a4-4f70-a101-a674a2cbfad2" xmlns:ns4="d204b1d8-fded-4b7a-8f82-a166b54a8a6f" targetNamespace="http://schemas.microsoft.com/office/2006/metadata/properties" ma:root="true" ma:fieldsID="3ee71c3273985e45a0263373cf916505" ns3:_="" ns4:_="">
    <xsd:import namespace="cd5d65ea-c2a4-4f70-a101-a674a2cbfad2"/>
    <xsd:import namespace="d204b1d8-fded-4b7a-8f82-a166b54a8a6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5d65ea-c2a4-4f70-a101-a674a2cbfa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04b1d8-fded-4b7a-8f82-a166b54a8a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CD6B815-BD57-4839-B619-917121F1F7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EDBC08-A9AD-4426-B45A-9F913230E2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5d65ea-c2a4-4f70-a101-a674a2cbfad2"/>
    <ds:schemaRef ds:uri="d204b1d8-fded-4b7a-8f82-a166b54a8a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B82FDB3-ADCE-49EB-A56C-7C86DB1F4DF6}">
  <ds:schemaRefs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cd5d65ea-c2a4-4f70-a101-a674a2cbfad2"/>
    <ds:schemaRef ds:uri="http://www.w3.org/XML/1998/namespace"/>
    <ds:schemaRef ds:uri="http://schemas.microsoft.com/office/2006/metadata/properties"/>
    <ds:schemaRef ds:uri="d204b1d8-fded-4b7a-8f82-a166b54a8a6f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3235</TotalTime>
  <Words>146</Words>
  <Application>Microsoft Office PowerPoint</Application>
  <PresentationFormat>Widescreen</PresentationFormat>
  <Paragraphs>54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Georgia</vt:lpstr>
      <vt:lpstr>Guardian Egyp</vt:lpstr>
      <vt:lpstr>Guardian Egyp Regular</vt:lpstr>
      <vt:lpstr>Guardian Egyp Semibold</vt:lpstr>
      <vt:lpstr>Guardian Sans</vt:lpstr>
      <vt:lpstr>Times New Roman</vt:lpstr>
      <vt:lpstr>Wingdings</vt:lpstr>
      <vt:lpstr>1_Office Theme</vt:lpstr>
      <vt:lpstr>Fortíð og framtíð </vt:lpstr>
      <vt:lpstr>PowerPoint Presentation</vt:lpstr>
      <vt:lpstr>PowerPoint Presentation</vt:lpstr>
      <vt:lpstr>    </vt:lpstr>
      <vt:lpstr>PowerPoint Presentation</vt:lpstr>
      <vt:lpstr>Aquaculture - Icelandic conditions</vt:lpstr>
      <vt:lpstr>Aquaculture – salmon lice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Fortíð og framtíð</dc:title>
  <dc:creator>Benedikt Sigurðsson</dc:creator>
  <cp:lastModifiedBy>Hrefna Karlsdóttir</cp:lastModifiedBy>
  <cp:revision>41</cp:revision>
  <cp:lastPrinted>2020-03-09T16:22:32Z</cp:lastPrinted>
  <dcterms:created xsi:type="dcterms:W3CDTF">2018-01-10T14:21:27Z</dcterms:created>
  <dcterms:modified xsi:type="dcterms:W3CDTF">2020-03-09T16:30:16Z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0x0101006D09C56A85E84743B471D90875669B04</vt:lpwstr>
  </property>
</Properties>
</file>