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0"/>
  </p:notesMasterIdLst>
  <p:handoutMasterIdLst>
    <p:handoutMasterId r:id="rId21"/>
  </p:handoutMasterIdLst>
  <p:sldIdLst>
    <p:sldId id="279" r:id="rId5"/>
    <p:sldId id="306" r:id="rId6"/>
    <p:sldId id="300" r:id="rId7"/>
    <p:sldId id="288" r:id="rId8"/>
    <p:sldId id="303" r:id="rId9"/>
    <p:sldId id="290" r:id="rId10"/>
    <p:sldId id="296" r:id="rId11"/>
    <p:sldId id="305" r:id="rId12"/>
    <p:sldId id="283" r:id="rId13"/>
    <p:sldId id="289" r:id="rId14"/>
    <p:sldId id="307" r:id="rId15"/>
    <p:sldId id="298" r:id="rId16"/>
    <p:sldId id="287" r:id="rId17"/>
    <p:sldId id="309" r:id="rId18"/>
    <p:sldId id="308" r:id="rId19"/>
  </p:sldIdLst>
  <p:sldSz cx="9144000" cy="5143500" type="screen16x9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ðni Sigurðsson" initials="GS" lastIdx="2" clrIdx="0">
    <p:extLst>
      <p:ext uri="{19B8F6BF-5375-455C-9EA6-DF929625EA0E}">
        <p15:presenceInfo xmlns:p15="http://schemas.microsoft.com/office/powerpoint/2012/main" userId="S-1-5-21-3375280281-3801143537-3461776675-45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 autoAdjust="0"/>
    <p:restoredTop sz="89583" autoAdjust="0"/>
  </p:normalViewPr>
  <p:slideViewPr>
    <p:cSldViewPr snapToGrid="0">
      <p:cViewPr>
        <p:scale>
          <a:sx n="181" d="100"/>
          <a:sy n="181" d="100"/>
        </p:scale>
        <p:origin x="1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792A-04F1-47D2-879E-F04078860A86}" type="datetimeFigureOut">
              <a:rPr lang="is-IS" smtClean="0"/>
              <a:t>10.3.2020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1CB46-BC97-4E6C-BF93-7F8A27864E2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63975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A270B-FFCC-4A63-9C24-74705A659FDF}" type="datetimeFigureOut">
              <a:rPr lang="is-IS" smtClean="0"/>
              <a:t>10.3.2020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12D4F-E7F1-4FA0-A033-4EC844C381E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780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2D4F-E7F1-4FA0-A033-4EC844C381E6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790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2D4F-E7F1-4FA0-A033-4EC844C381E6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532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2D4F-E7F1-4FA0-A033-4EC844C381E6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44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2D4F-E7F1-4FA0-A033-4EC844C381E6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9193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2D4F-E7F1-4FA0-A033-4EC844C381E6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401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468" y="797779"/>
            <a:ext cx="5614213" cy="46381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Lucida Grande"/>
              <a:buChar char="/"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9099" y="1269949"/>
            <a:ext cx="5263938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fnisglæra, mynd +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29" y="1200151"/>
            <a:ext cx="3937000" cy="3394472"/>
          </a:xfrm>
        </p:spPr>
        <p:txBody>
          <a:bodyPr/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1135" y="1200549"/>
            <a:ext cx="3937000" cy="31014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4045" y="4302036"/>
            <a:ext cx="2332037" cy="292588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is-IS" dirty="0"/>
              <a:t>Click to add Image Caption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4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yndasíð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0017" y="486891"/>
            <a:ext cx="3919890" cy="342009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0293" y="3922028"/>
            <a:ext cx="2332037" cy="292588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is-IS" dirty="0"/>
              <a:t>Click to add Image Caption 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88006" y="486891"/>
            <a:ext cx="3919890" cy="34200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97858" y="3922028"/>
            <a:ext cx="2332037" cy="292588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is-IS" dirty="0"/>
              <a:t>Click to add Image Caption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6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læra fyrir 2 mynd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56753" y="174172"/>
            <a:ext cx="4328161" cy="4824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659085" y="174172"/>
            <a:ext cx="4328161" cy="4824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570402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æra fyrir my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56754" y="174172"/>
            <a:ext cx="8839200" cy="4824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8776" y="2799963"/>
            <a:ext cx="5080290" cy="463818"/>
          </a:xfrm>
        </p:spPr>
        <p:txBody>
          <a:bodyPr anchor="b" anchorCtr="0"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6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8776" y="2799963"/>
            <a:ext cx="5080290" cy="463818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2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8776" y="2799963"/>
            <a:ext cx="5080290" cy="463818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5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8776" y="2799962"/>
            <a:ext cx="5080290" cy="463818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16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499" y="3888533"/>
            <a:ext cx="5080290" cy="463818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1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flaskipti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5183" y="3618568"/>
            <a:ext cx="4775010" cy="463818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4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468" y="806131"/>
            <a:ext cx="7970451" cy="46381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Lucida Grande"/>
              <a:buChar char="/"/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9098" y="1269949"/>
            <a:ext cx="7611821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44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asíða 1 - lending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457200" y="135229"/>
            <a:ext cx="8229600" cy="857250"/>
          </a:xfrm>
        </p:spPr>
        <p:txBody>
          <a:bodyPr>
            <a:normAutofit/>
          </a:bodyPr>
          <a:lstStyle>
            <a:lvl1pPr algn="l">
              <a:defRPr sz="2400" b="0" i="1">
                <a:solidFill>
                  <a:srgbClr val="2D78AA"/>
                </a:solidFill>
                <a:latin typeface="+mj-lt"/>
                <a:cs typeface="Arial Italic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99571"/>
            <a:ext cx="8229600" cy="3511196"/>
          </a:xfrm>
        </p:spPr>
        <p:txBody>
          <a:bodyPr>
            <a:normAutofit/>
          </a:bodyPr>
          <a:lstStyle>
            <a:lvl1pPr marL="342900" indent="-198000">
              <a:buClr>
                <a:srgbClr val="DC8737"/>
              </a:buClr>
              <a:buSzPct val="70000"/>
              <a:buFont typeface="Lucida Grande"/>
              <a:buChar char="&gt;"/>
              <a:defRPr sz="1800" b="0" i="1">
                <a:solidFill>
                  <a:srgbClr val="5F5F5F"/>
                </a:solidFill>
                <a:latin typeface="+mj-lt"/>
              </a:defRPr>
            </a:lvl1pPr>
            <a:lvl2pPr marL="742950" indent="-198000">
              <a:buClr>
                <a:srgbClr val="DC8737"/>
              </a:buClr>
              <a:buSzPct val="70000"/>
              <a:buFont typeface="Lucida Grande"/>
              <a:buChar char="&gt;"/>
              <a:defRPr sz="1800" b="0" i="1">
                <a:solidFill>
                  <a:srgbClr val="5F5F5F"/>
                </a:solidFill>
                <a:latin typeface="+mj-lt"/>
              </a:defRPr>
            </a:lvl2pPr>
            <a:lvl3pPr marL="1143000" indent="-198000">
              <a:buClr>
                <a:srgbClr val="DC8737"/>
              </a:buClr>
              <a:buSzPct val="70000"/>
              <a:buFont typeface="Lucida Grande"/>
              <a:buChar char="&gt;"/>
              <a:defRPr sz="1800" b="0" i="1">
                <a:solidFill>
                  <a:srgbClr val="5F5F5F"/>
                </a:solidFill>
                <a:latin typeface="+mj-lt"/>
              </a:defRPr>
            </a:lvl3pPr>
            <a:lvl4pPr marL="1600200" indent="-198000">
              <a:buClr>
                <a:srgbClr val="DC8737"/>
              </a:buClr>
              <a:buSzPct val="70000"/>
              <a:buFont typeface="Lucida Grande"/>
              <a:buChar char="&gt;"/>
              <a:defRPr sz="1800" b="0" i="1">
                <a:solidFill>
                  <a:srgbClr val="5F5F5F"/>
                </a:solidFill>
                <a:latin typeface="+mj-lt"/>
              </a:defRPr>
            </a:lvl4pPr>
            <a:lvl5pPr marL="2057400" indent="-198000">
              <a:buClr>
                <a:srgbClr val="DC8737"/>
              </a:buClr>
              <a:buSzPct val="70000"/>
              <a:buFont typeface="Lucida Grande"/>
              <a:buChar char="&gt;"/>
              <a:defRPr sz="1800" b="0" i="1">
                <a:solidFill>
                  <a:srgbClr val="5F5F5F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4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468" y="797779"/>
            <a:ext cx="8112493" cy="46381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Lucida Grande"/>
              <a:buChar char="/"/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9099" y="1269949"/>
            <a:ext cx="6742852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6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5913" y="1833790"/>
            <a:ext cx="6062577" cy="46381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Lucida Grande"/>
              <a:buChar char="/"/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4544" y="2305960"/>
            <a:ext cx="5703946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4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601" y="987608"/>
            <a:ext cx="3479800" cy="463818"/>
          </a:xfrm>
        </p:spPr>
        <p:txBody>
          <a:bodyPr anchor="ctr" anchorCtr="0"/>
          <a:lstStyle>
            <a:lvl1pPr marL="0" indent="0">
              <a:lnSpc>
                <a:spcPts val="2200"/>
              </a:lnSpc>
              <a:buClr>
                <a:schemeClr val="accent1"/>
              </a:buClr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8601" y="1501627"/>
            <a:ext cx="3479799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6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íða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2882817"/>
            <a:ext cx="3555998" cy="463818"/>
          </a:xfrm>
        </p:spPr>
        <p:txBody>
          <a:bodyPr anchor="ctr" anchorCtr="0"/>
          <a:lstStyle>
            <a:lvl1pPr marL="0" indent="0">
              <a:lnSpc>
                <a:spcPts val="2200"/>
              </a:lnSpc>
              <a:buClr>
                <a:schemeClr val="accent1"/>
              </a:buClr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372762"/>
            <a:ext cx="3555997" cy="45952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9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fnisglæra 1 dá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134" y="1200151"/>
            <a:ext cx="7809069" cy="3394472"/>
          </a:xfrm>
        </p:spPr>
        <p:txBody>
          <a:bodyPr/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6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fnisglæra 1 dálkur, grár bakgrunn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fnisglæra 2 dá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135" y="1200151"/>
            <a:ext cx="3937000" cy="3394472"/>
          </a:xfrm>
        </p:spPr>
        <p:txBody>
          <a:bodyPr/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29" y="1200151"/>
            <a:ext cx="3937000" cy="3394472"/>
          </a:xfrm>
        </p:spPr>
        <p:txBody>
          <a:bodyPr/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8422" y="371458"/>
            <a:ext cx="7451782" cy="5751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920" y="1200151"/>
            <a:ext cx="778528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68" r:id="rId3"/>
    <p:sldLayoutId id="2147493469" r:id="rId4"/>
    <p:sldLayoutId id="2147493470" r:id="rId5"/>
    <p:sldLayoutId id="2147493471" r:id="rId6"/>
    <p:sldLayoutId id="2147493476" r:id="rId7"/>
    <p:sldLayoutId id="2147493457" r:id="rId8"/>
    <p:sldLayoutId id="2147493459" r:id="rId9"/>
    <p:sldLayoutId id="2147493478" r:id="rId10"/>
    <p:sldLayoutId id="2147493482" r:id="rId11"/>
    <p:sldLayoutId id="2147493479" r:id="rId12"/>
    <p:sldLayoutId id="2147493461" r:id="rId13"/>
    <p:sldLayoutId id="2147493472" r:id="rId14"/>
    <p:sldLayoutId id="2147493473" r:id="rId15"/>
    <p:sldLayoutId id="2147493474" r:id="rId16"/>
    <p:sldLayoutId id="2147493475" r:id="rId17"/>
    <p:sldLayoutId id="2147493480" r:id="rId18"/>
    <p:sldLayoutId id="2147493481" r:id="rId19"/>
    <p:sldLayoutId id="2147493483" r:id="rId20"/>
  </p:sldLayoutIdLst>
  <p:txStyles>
    <p:titleStyle>
      <a:lvl1pPr algn="l" defTabSz="457200" rtl="0" eaLnBrk="1" latinLnBrk="0" hangingPunct="1">
        <a:lnSpc>
          <a:spcPts val="2000"/>
        </a:lnSpc>
        <a:spcBef>
          <a:spcPct val="0"/>
        </a:spcBef>
        <a:buNone/>
        <a:defRPr sz="2000" kern="1200" cap="all" spc="2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1700"/>
        </a:lnSpc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1700"/>
        </a:lnSpc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1700"/>
        </a:lnSpc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1700"/>
        </a:lnSpc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kemman.is/handle/1946/3404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pinvisindi.is/handle/20.500.11815/81/browse?authority=8a3c97b6-7a06-4dec-b2f4-f4f5c9e90089&amp;type=author" TargetMode="External"/><Relationship Id="rId4" Type="http://schemas.openxmlformats.org/officeDocument/2006/relationships/hyperlink" Target="https://skemman.is/handle/1946/3490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hjalti.palsson@isavia.i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n.i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d3j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Isavia – Research </a:t>
            </a:r>
            <a:r>
              <a:rPr lang="is-IS" dirty="0" err="1"/>
              <a:t>Ideas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/>
              <a:t>Hjalti Pálsson – Manager R&amp;D</a:t>
            </a:r>
          </a:p>
        </p:txBody>
      </p:sp>
    </p:spTree>
    <p:extLst>
      <p:ext uri="{BB962C8B-B14F-4D97-AF65-F5344CB8AC3E}">
        <p14:creationId xmlns:p14="http://schemas.microsoft.com/office/powerpoint/2010/main" val="245081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Airspace</a:t>
            </a:r>
            <a:r>
              <a:rPr lang="is-IS" dirty="0"/>
              <a:t> </a:t>
            </a:r>
            <a:r>
              <a:rPr lang="is-IS" dirty="0" err="1"/>
              <a:t>Complexity</a:t>
            </a:r>
            <a:r>
              <a:rPr lang="is-IS" dirty="0"/>
              <a:t> </a:t>
            </a:r>
            <a:r>
              <a:rPr lang="is-IS" dirty="0" err="1"/>
              <a:t>Measurement</a:t>
            </a:r>
            <a:r>
              <a:rPr lang="is-IS" dirty="0"/>
              <a:t> – </a:t>
            </a:r>
            <a:r>
              <a:rPr lang="is-IS" dirty="0" err="1"/>
              <a:t>Focus</a:t>
            </a:r>
            <a:r>
              <a:rPr lang="is-IS" dirty="0"/>
              <a:t> </a:t>
            </a:r>
            <a:r>
              <a:rPr lang="is-IS" dirty="0" err="1"/>
              <a:t>Area</a:t>
            </a:r>
            <a:endParaRPr lang="is-I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8164493" cy="3876005"/>
          </a:xfrm>
        </p:spPr>
        <p:txBody>
          <a:bodyPr>
            <a:normAutofit/>
          </a:bodyPr>
          <a:lstStyle/>
          <a:p>
            <a:r>
              <a:rPr lang="en-US" dirty="0"/>
              <a:t>Performance Metrics in Air Traffic Management Systems</a:t>
            </a:r>
          </a:p>
          <a:p>
            <a:pPr lvl="1"/>
            <a:r>
              <a:rPr lang="is-IS" dirty="0"/>
              <a:t>Reykjavik University – 2013</a:t>
            </a:r>
          </a:p>
          <a:p>
            <a:pPr lvl="1"/>
            <a:r>
              <a:rPr lang="is-IS" dirty="0"/>
              <a:t>Hulda Ástþórsdóttir – </a:t>
            </a:r>
            <a:r>
              <a:rPr lang="is-IS" dirty="0" err="1"/>
              <a:t>Supervisors</a:t>
            </a:r>
            <a:r>
              <a:rPr lang="is-IS" dirty="0"/>
              <a:t> Þorgeir Pálsson </a:t>
            </a:r>
            <a:r>
              <a:rPr lang="is-IS" dirty="0" err="1"/>
              <a:t>and</a:t>
            </a:r>
            <a:r>
              <a:rPr lang="is-IS" dirty="0"/>
              <a:t> Guðmundur J. Kristjánsson</a:t>
            </a:r>
          </a:p>
          <a:p>
            <a:endParaRPr lang="is-IS" dirty="0"/>
          </a:p>
          <a:p>
            <a:r>
              <a:rPr lang="is-IS" dirty="0" err="1"/>
              <a:t>Single</a:t>
            </a:r>
            <a:r>
              <a:rPr lang="is-IS" dirty="0"/>
              <a:t> </a:t>
            </a:r>
            <a:r>
              <a:rPr lang="is-IS" dirty="0" err="1"/>
              <a:t>complexity</a:t>
            </a:r>
            <a:r>
              <a:rPr lang="is-IS" dirty="0"/>
              <a:t> </a:t>
            </a:r>
            <a:r>
              <a:rPr lang="is-IS" dirty="0" err="1"/>
              <a:t>metric</a:t>
            </a:r>
            <a:r>
              <a:rPr lang="is-IS" dirty="0"/>
              <a:t>, </a:t>
            </a:r>
            <a:r>
              <a:rPr lang="is-IS" dirty="0" err="1"/>
              <a:t>depending</a:t>
            </a:r>
            <a:r>
              <a:rPr lang="is-IS" dirty="0"/>
              <a:t> </a:t>
            </a:r>
            <a:r>
              <a:rPr lang="is-IS" dirty="0" err="1"/>
              <a:t>on</a:t>
            </a:r>
            <a:endParaRPr lang="is-IS" dirty="0"/>
          </a:p>
          <a:p>
            <a:pPr lvl="1"/>
            <a:r>
              <a:rPr lang="is-IS" dirty="0" err="1"/>
              <a:t>Aircraft</a:t>
            </a:r>
            <a:r>
              <a:rPr lang="is-IS" dirty="0"/>
              <a:t> </a:t>
            </a:r>
            <a:r>
              <a:rPr lang="is-IS" dirty="0" err="1"/>
              <a:t>count</a:t>
            </a:r>
            <a:r>
              <a:rPr lang="is-IS" dirty="0"/>
              <a:t>, </a:t>
            </a:r>
            <a:r>
              <a:rPr lang="is-IS" dirty="0" err="1"/>
              <a:t>Airspace</a:t>
            </a:r>
            <a:r>
              <a:rPr lang="is-IS" dirty="0"/>
              <a:t> </a:t>
            </a:r>
            <a:r>
              <a:rPr lang="is-IS" dirty="0" err="1"/>
              <a:t>volume</a:t>
            </a:r>
            <a:endParaRPr lang="is-IS" dirty="0"/>
          </a:p>
          <a:p>
            <a:pPr lvl="1"/>
            <a:r>
              <a:rPr lang="is-IS" dirty="0" err="1"/>
              <a:t>Predicted</a:t>
            </a:r>
            <a:r>
              <a:rPr lang="is-IS" dirty="0"/>
              <a:t> </a:t>
            </a:r>
            <a:r>
              <a:rPr lang="is-IS" dirty="0" err="1"/>
              <a:t>conflict</a:t>
            </a:r>
            <a:r>
              <a:rPr lang="is-IS" dirty="0"/>
              <a:t> (</a:t>
            </a:r>
            <a:r>
              <a:rPr lang="is-IS" dirty="0" err="1"/>
              <a:t>number</a:t>
            </a:r>
            <a:r>
              <a:rPr lang="is-IS" dirty="0"/>
              <a:t> of, </a:t>
            </a:r>
            <a:r>
              <a:rPr lang="is-IS" dirty="0" err="1"/>
              <a:t>minute</a:t>
            </a:r>
            <a:r>
              <a:rPr lang="is-IS" dirty="0"/>
              <a:t>, </a:t>
            </a:r>
            <a:r>
              <a:rPr lang="is-IS" dirty="0" err="1"/>
              <a:t>angle</a:t>
            </a:r>
            <a:r>
              <a:rPr lang="is-IS" dirty="0"/>
              <a:t>).</a:t>
            </a:r>
          </a:p>
          <a:p>
            <a:pPr lvl="1"/>
            <a:r>
              <a:rPr lang="is-IS" dirty="0" err="1"/>
              <a:t>Altitude</a:t>
            </a:r>
            <a:r>
              <a:rPr lang="is-IS" dirty="0"/>
              <a:t> </a:t>
            </a:r>
            <a:r>
              <a:rPr lang="is-IS" dirty="0" err="1"/>
              <a:t>changes</a:t>
            </a:r>
            <a:endParaRPr lang="is-IS" dirty="0"/>
          </a:p>
          <a:p>
            <a:pPr lvl="1"/>
            <a:r>
              <a:rPr lang="is-IS" dirty="0" err="1"/>
              <a:t>Altitude</a:t>
            </a:r>
            <a:r>
              <a:rPr lang="is-IS" dirty="0"/>
              <a:t>, </a:t>
            </a:r>
            <a:r>
              <a:rPr lang="is-IS" dirty="0" err="1"/>
              <a:t>Speed</a:t>
            </a:r>
            <a:r>
              <a:rPr lang="is-IS" dirty="0"/>
              <a:t>, </a:t>
            </a:r>
            <a:r>
              <a:rPr lang="is-IS" dirty="0" err="1"/>
              <a:t>Heading</a:t>
            </a:r>
            <a:r>
              <a:rPr lang="is-IS" dirty="0"/>
              <a:t> (</a:t>
            </a:r>
            <a:r>
              <a:rPr lang="is-IS" dirty="0" err="1"/>
              <a:t>mean</a:t>
            </a:r>
            <a:r>
              <a:rPr lang="is-IS" dirty="0"/>
              <a:t>, </a:t>
            </a:r>
            <a:r>
              <a:rPr lang="is-IS" dirty="0" err="1"/>
              <a:t>variance</a:t>
            </a:r>
            <a:r>
              <a:rPr lang="is-IS" dirty="0"/>
              <a:t>)</a:t>
            </a:r>
          </a:p>
          <a:p>
            <a:endParaRPr lang="is-IS" dirty="0"/>
          </a:p>
          <a:p>
            <a:r>
              <a:rPr lang="is-IS" dirty="0" err="1"/>
              <a:t>Complexity</a:t>
            </a:r>
            <a:r>
              <a:rPr lang="is-IS" dirty="0"/>
              <a:t> </a:t>
            </a:r>
            <a:r>
              <a:rPr lang="is-IS" dirty="0" err="1"/>
              <a:t>metric</a:t>
            </a:r>
            <a:r>
              <a:rPr lang="is-IS" dirty="0"/>
              <a:t> is </a:t>
            </a:r>
            <a:r>
              <a:rPr lang="is-IS" dirty="0" err="1"/>
              <a:t>useful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Air </a:t>
            </a:r>
            <a:r>
              <a:rPr lang="is-IS" dirty="0" err="1"/>
              <a:t>Traffic</a:t>
            </a:r>
            <a:r>
              <a:rPr lang="is-IS" dirty="0"/>
              <a:t> </a:t>
            </a:r>
            <a:r>
              <a:rPr lang="is-IS" dirty="0" err="1"/>
              <a:t>Flow</a:t>
            </a:r>
            <a:r>
              <a:rPr lang="is-IS" dirty="0"/>
              <a:t> Management </a:t>
            </a:r>
            <a:r>
              <a:rPr lang="is-IS" dirty="0" err="1"/>
              <a:t>decisions</a:t>
            </a:r>
            <a:r>
              <a:rPr lang="is-IS" dirty="0"/>
              <a:t> </a:t>
            </a:r>
          </a:p>
          <a:p>
            <a:pPr lvl="1"/>
            <a:r>
              <a:rPr lang="is-IS" dirty="0" err="1"/>
              <a:t>Both</a:t>
            </a:r>
            <a:r>
              <a:rPr lang="is-IS" dirty="0"/>
              <a:t> </a:t>
            </a:r>
            <a:r>
              <a:rPr lang="is-IS" dirty="0" err="1"/>
              <a:t>real</a:t>
            </a:r>
            <a:r>
              <a:rPr lang="is-IS" dirty="0"/>
              <a:t> </a:t>
            </a:r>
            <a:r>
              <a:rPr lang="is-IS" dirty="0" err="1"/>
              <a:t>time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offline</a:t>
            </a:r>
            <a:r>
              <a:rPr lang="is-IS" dirty="0"/>
              <a:t> </a:t>
            </a:r>
            <a:r>
              <a:rPr lang="is-IS" dirty="0" err="1"/>
              <a:t>analysis</a:t>
            </a:r>
            <a:endParaRPr lang="is-IS" dirty="0"/>
          </a:p>
          <a:p>
            <a:pPr lvl="1"/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30" y="2268966"/>
            <a:ext cx="2246836" cy="167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0411-460F-48A8-BB26-968B6A4E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Automatic </a:t>
            </a:r>
            <a:r>
              <a:rPr lang="is-IS" dirty="0" err="1"/>
              <a:t>separation</a:t>
            </a:r>
            <a:r>
              <a:rPr lang="is-IS" dirty="0"/>
              <a:t> of </a:t>
            </a:r>
            <a:r>
              <a:rPr lang="is-IS" dirty="0" err="1"/>
              <a:t>aircraft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C5D1E-DB62-44C3-BC2C-42E12B0FF0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Automatic </a:t>
            </a:r>
            <a:r>
              <a:rPr lang="is-IS" dirty="0" err="1"/>
              <a:t>seperation</a:t>
            </a:r>
            <a:r>
              <a:rPr lang="is-IS" dirty="0"/>
              <a:t> of </a:t>
            </a:r>
            <a:r>
              <a:rPr lang="is-IS" dirty="0" err="1"/>
              <a:t>aircraft</a:t>
            </a:r>
            <a:r>
              <a:rPr lang="is-IS" dirty="0"/>
              <a:t> is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holy</a:t>
            </a:r>
            <a:r>
              <a:rPr lang="is-IS" dirty="0"/>
              <a:t> </a:t>
            </a:r>
            <a:r>
              <a:rPr lang="is-IS" dirty="0" err="1"/>
              <a:t>grail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air</a:t>
            </a:r>
            <a:r>
              <a:rPr lang="is-IS" dirty="0"/>
              <a:t> </a:t>
            </a:r>
            <a:r>
              <a:rPr lang="is-IS" dirty="0" err="1"/>
              <a:t>traffic</a:t>
            </a:r>
            <a:r>
              <a:rPr lang="is-IS" dirty="0"/>
              <a:t> </a:t>
            </a:r>
            <a:r>
              <a:rPr lang="is-IS" dirty="0" err="1"/>
              <a:t>management</a:t>
            </a:r>
            <a:endParaRPr lang="is-IS" dirty="0"/>
          </a:p>
          <a:p>
            <a:pPr lvl="1"/>
            <a:r>
              <a:rPr lang="is-IS" dirty="0" err="1"/>
              <a:t>Literature</a:t>
            </a:r>
            <a:r>
              <a:rPr lang="is-IS" dirty="0"/>
              <a:t> </a:t>
            </a:r>
            <a:r>
              <a:rPr lang="is-IS" dirty="0" err="1"/>
              <a:t>study</a:t>
            </a:r>
            <a:r>
              <a:rPr lang="is-IS" dirty="0"/>
              <a:t> </a:t>
            </a:r>
          </a:p>
          <a:p>
            <a:pPr lvl="1"/>
            <a:r>
              <a:rPr lang="is-IS" dirty="0" err="1"/>
              <a:t>Problems</a:t>
            </a:r>
            <a:r>
              <a:rPr lang="is-IS" dirty="0"/>
              <a:t> of  </a:t>
            </a:r>
            <a:r>
              <a:rPr lang="is-IS" dirty="0" err="1"/>
              <a:t>computational</a:t>
            </a:r>
            <a:r>
              <a:rPr lang="is-IS" dirty="0"/>
              <a:t> </a:t>
            </a:r>
            <a:r>
              <a:rPr lang="is-IS" dirty="0" err="1"/>
              <a:t>complexity</a:t>
            </a:r>
            <a:r>
              <a:rPr lang="is-IS" dirty="0"/>
              <a:t>  </a:t>
            </a:r>
          </a:p>
          <a:p>
            <a:pPr lvl="1"/>
            <a:r>
              <a:rPr lang="is-IS" dirty="0"/>
              <a:t>Link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self</a:t>
            </a:r>
            <a:r>
              <a:rPr lang="is-IS" dirty="0"/>
              <a:t> </a:t>
            </a:r>
            <a:r>
              <a:rPr lang="is-IS" dirty="0" err="1"/>
              <a:t>separation</a:t>
            </a:r>
            <a:r>
              <a:rPr lang="is-IS" dirty="0"/>
              <a:t> of </a:t>
            </a:r>
            <a:r>
              <a:rPr lang="is-IS" dirty="0" err="1"/>
              <a:t>aircraft</a:t>
            </a:r>
            <a:endParaRPr lang="is-IS" dirty="0"/>
          </a:p>
          <a:p>
            <a:pPr lvl="2"/>
            <a:r>
              <a:rPr lang="is-IS" dirty="0" err="1"/>
              <a:t>Drones</a:t>
            </a:r>
            <a:endParaRPr lang="is-IS" dirty="0"/>
          </a:p>
          <a:p>
            <a:pPr lvl="1"/>
            <a:r>
              <a:rPr lang="is-IS" dirty="0" err="1"/>
              <a:t>Build</a:t>
            </a:r>
            <a:r>
              <a:rPr lang="is-IS" dirty="0"/>
              <a:t> </a:t>
            </a:r>
            <a:r>
              <a:rPr lang="is-IS" dirty="0" err="1"/>
              <a:t>up</a:t>
            </a:r>
            <a:r>
              <a:rPr lang="is-IS" dirty="0"/>
              <a:t> </a:t>
            </a:r>
            <a:r>
              <a:rPr lang="is-IS" dirty="0" err="1"/>
              <a:t>dataset</a:t>
            </a:r>
            <a:r>
              <a:rPr lang="is-IS" dirty="0"/>
              <a:t> for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research</a:t>
            </a:r>
            <a:endParaRPr lang="is-IS" dirty="0"/>
          </a:p>
          <a:p>
            <a:pPr lvl="2"/>
            <a:r>
              <a:rPr lang="is-IS" dirty="0" err="1"/>
              <a:t>Current</a:t>
            </a:r>
            <a:r>
              <a:rPr lang="is-IS" dirty="0"/>
              <a:t> </a:t>
            </a:r>
            <a:r>
              <a:rPr lang="is-IS" dirty="0" err="1"/>
              <a:t>data</a:t>
            </a:r>
            <a:r>
              <a:rPr lang="is-IS" dirty="0"/>
              <a:t> is </a:t>
            </a:r>
            <a:r>
              <a:rPr lang="is-IS" dirty="0" err="1"/>
              <a:t>separated</a:t>
            </a:r>
            <a:r>
              <a:rPr lang="is-IS" dirty="0"/>
              <a:t>, </a:t>
            </a:r>
            <a:r>
              <a:rPr lang="is-IS" dirty="0" err="1"/>
              <a:t>possible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shift</a:t>
            </a:r>
            <a:r>
              <a:rPr lang="is-IS" dirty="0"/>
              <a:t> </a:t>
            </a:r>
            <a:r>
              <a:rPr lang="is-IS" dirty="0" err="1"/>
              <a:t>aircraft</a:t>
            </a:r>
            <a:r>
              <a:rPr lang="is-IS" dirty="0"/>
              <a:t> </a:t>
            </a:r>
            <a:r>
              <a:rPr lang="is-IS" dirty="0" err="1"/>
              <a:t>or</a:t>
            </a:r>
            <a:r>
              <a:rPr lang="is-IS" dirty="0"/>
              <a:t> </a:t>
            </a:r>
            <a:r>
              <a:rPr lang="is-IS" dirty="0" err="1"/>
              <a:t>change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separation</a:t>
            </a:r>
            <a:endParaRPr lang="is-IS" dirty="0"/>
          </a:p>
          <a:p>
            <a:pPr lvl="1"/>
            <a:r>
              <a:rPr lang="is-IS" sz="1700" dirty="0" err="1"/>
              <a:t>Deploy</a:t>
            </a:r>
            <a:r>
              <a:rPr lang="is-IS" sz="1700" dirty="0"/>
              <a:t> </a:t>
            </a:r>
            <a:r>
              <a:rPr lang="is-IS" sz="1700" dirty="0" err="1"/>
              <a:t>different</a:t>
            </a:r>
            <a:r>
              <a:rPr lang="is-IS" sz="1700" dirty="0"/>
              <a:t> </a:t>
            </a:r>
            <a:r>
              <a:rPr lang="is-IS" sz="1700" dirty="0" err="1"/>
              <a:t>algorithms</a:t>
            </a:r>
            <a:r>
              <a:rPr lang="is-IS" sz="1700" dirty="0"/>
              <a:t> on </a:t>
            </a:r>
            <a:r>
              <a:rPr lang="is-IS" sz="1700" dirty="0" err="1"/>
              <a:t>Isavia‘s</a:t>
            </a:r>
            <a:r>
              <a:rPr lang="is-IS" sz="1700" dirty="0"/>
              <a:t> </a:t>
            </a:r>
            <a:r>
              <a:rPr lang="is-IS" sz="1700" dirty="0" err="1"/>
              <a:t>air</a:t>
            </a:r>
            <a:r>
              <a:rPr lang="is-IS" sz="1700" dirty="0"/>
              <a:t> </a:t>
            </a:r>
            <a:r>
              <a:rPr lang="is-IS" sz="1700" dirty="0" err="1"/>
              <a:t>traffic</a:t>
            </a:r>
            <a:r>
              <a:rPr lang="is-IS" sz="1700" dirty="0"/>
              <a:t>.</a:t>
            </a:r>
          </a:p>
          <a:p>
            <a:pPr lvl="1"/>
            <a:endParaRPr lang="is-IS" sz="1700" dirty="0"/>
          </a:p>
          <a:p>
            <a:r>
              <a:rPr lang="is-IS" sz="2100" dirty="0" err="1"/>
              <a:t>See</a:t>
            </a:r>
            <a:r>
              <a:rPr lang="is-IS" sz="2100" dirty="0"/>
              <a:t> </a:t>
            </a:r>
            <a:r>
              <a:rPr lang="is-IS" sz="2100" dirty="0" err="1"/>
              <a:t>also</a:t>
            </a:r>
            <a:r>
              <a:rPr lang="is-IS" sz="2100" dirty="0"/>
              <a:t>, </a:t>
            </a:r>
            <a:r>
              <a:rPr lang="is-IS" sz="2100" dirty="0" err="1"/>
              <a:t>ongoing</a:t>
            </a:r>
            <a:r>
              <a:rPr lang="is-IS" sz="2100" dirty="0"/>
              <a:t> </a:t>
            </a:r>
            <a:r>
              <a:rPr lang="is-IS" sz="2100" dirty="0" err="1"/>
              <a:t>project</a:t>
            </a:r>
            <a:r>
              <a:rPr lang="is-IS" sz="2100" dirty="0"/>
              <a:t> within Reykjavik University</a:t>
            </a:r>
          </a:p>
          <a:p>
            <a:pPr lvl="1"/>
            <a:r>
              <a:rPr lang="is-IS" sz="1700" dirty="0" err="1"/>
              <a:t>Enhanced</a:t>
            </a:r>
            <a:r>
              <a:rPr lang="is-IS" sz="1700" dirty="0"/>
              <a:t> </a:t>
            </a:r>
            <a:r>
              <a:rPr lang="is-IS" sz="1700" dirty="0" err="1"/>
              <a:t>Arrival</a:t>
            </a:r>
            <a:r>
              <a:rPr lang="is-IS" sz="1700" dirty="0"/>
              <a:t> Management System for Keflavik International </a:t>
            </a:r>
            <a:r>
              <a:rPr lang="is-IS" sz="1700" dirty="0" err="1"/>
              <a:t>Airport</a:t>
            </a:r>
            <a:endParaRPr lang="is-IS" sz="1700" dirty="0"/>
          </a:p>
          <a:p>
            <a:pPr lvl="1"/>
            <a:r>
              <a:rPr lang="is-IS" sz="1700" dirty="0" err="1"/>
              <a:t>Professor</a:t>
            </a:r>
            <a:r>
              <a:rPr lang="is-IS" sz="1700" dirty="0"/>
              <a:t>: Þorgeir Pálsson</a:t>
            </a:r>
          </a:p>
          <a:p>
            <a:pPr lvl="1"/>
            <a:endParaRPr lang="is-IS" sz="1700" dirty="0"/>
          </a:p>
          <a:p>
            <a:pPr marL="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1303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E3A1-915F-48BD-B7CA-104C2368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Shift</a:t>
            </a:r>
            <a:r>
              <a:rPr lang="is-IS" dirty="0"/>
              <a:t> </a:t>
            </a:r>
            <a:r>
              <a:rPr lang="is-IS" dirty="0" err="1"/>
              <a:t>optimization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85FAA-BCF6-42FB-8ECD-FBF0EE2A9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7451783" cy="3826579"/>
          </a:xfrm>
        </p:spPr>
        <p:txBody>
          <a:bodyPr>
            <a:normAutofit/>
          </a:bodyPr>
          <a:lstStyle/>
          <a:p>
            <a:r>
              <a:rPr lang="is-IS" dirty="0" err="1"/>
              <a:t>Shift</a:t>
            </a:r>
            <a:r>
              <a:rPr lang="is-IS" dirty="0"/>
              <a:t> </a:t>
            </a:r>
            <a:r>
              <a:rPr lang="is-IS" dirty="0" err="1"/>
              <a:t>optimization</a:t>
            </a:r>
            <a:r>
              <a:rPr lang="is-IS" dirty="0"/>
              <a:t> for </a:t>
            </a:r>
            <a:r>
              <a:rPr lang="is-IS" dirty="0" err="1"/>
              <a:t>air</a:t>
            </a:r>
            <a:r>
              <a:rPr lang="is-IS" dirty="0"/>
              <a:t> </a:t>
            </a:r>
            <a:r>
              <a:rPr lang="is-IS" dirty="0" err="1"/>
              <a:t>traffic</a:t>
            </a:r>
            <a:r>
              <a:rPr lang="is-IS" dirty="0"/>
              <a:t> </a:t>
            </a:r>
            <a:r>
              <a:rPr lang="is-IS" dirty="0" err="1"/>
              <a:t>controllers</a:t>
            </a:r>
            <a:endParaRPr lang="is-IS" dirty="0"/>
          </a:p>
          <a:p>
            <a:pPr lvl="1"/>
            <a:r>
              <a:rPr lang="is-IS" dirty="0" err="1"/>
              <a:t>Currently</a:t>
            </a:r>
            <a:r>
              <a:rPr lang="is-IS" dirty="0"/>
              <a:t> </a:t>
            </a:r>
            <a:r>
              <a:rPr lang="is-IS" dirty="0" err="1"/>
              <a:t>done</a:t>
            </a:r>
            <a:r>
              <a:rPr lang="is-IS" dirty="0"/>
              <a:t> </a:t>
            </a:r>
            <a:r>
              <a:rPr lang="is-IS" dirty="0" err="1"/>
              <a:t>regulary</a:t>
            </a:r>
            <a:r>
              <a:rPr lang="is-IS" dirty="0"/>
              <a:t> </a:t>
            </a:r>
            <a:r>
              <a:rPr lang="is-IS" dirty="0" err="1"/>
              <a:t>but</a:t>
            </a:r>
            <a:r>
              <a:rPr lang="is-IS" dirty="0"/>
              <a:t> </a:t>
            </a:r>
            <a:r>
              <a:rPr lang="is-IS" dirty="0" err="1"/>
              <a:t>no</a:t>
            </a:r>
            <a:r>
              <a:rPr lang="is-IS" dirty="0"/>
              <a:t> </a:t>
            </a:r>
            <a:r>
              <a:rPr lang="is-IS" dirty="0" err="1"/>
              <a:t>optimization</a:t>
            </a:r>
            <a:r>
              <a:rPr lang="is-IS" dirty="0"/>
              <a:t> </a:t>
            </a:r>
            <a:r>
              <a:rPr lang="is-IS" dirty="0" err="1"/>
              <a:t>tools</a:t>
            </a:r>
            <a:r>
              <a:rPr lang="is-IS" dirty="0"/>
              <a:t> </a:t>
            </a:r>
            <a:r>
              <a:rPr lang="is-IS" dirty="0" err="1"/>
              <a:t>available</a:t>
            </a:r>
            <a:endParaRPr lang="is-IS" dirty="0"/>
          </a:p>
          <a:p>
            <a:endParaRPr lang="is-IS" dirty="0"/>
          </a:p>
          <a:p>
            <a:r>
              <a:rPr lang="is-IS" dirty="0" err="1"/>
              <a:t>Constraints</a:t>
            </a:r>
            <a:endParaRPr lang="is-IS" dirty="0"/>
          </a:p>
          <a:p>
            <a:pPr lvl="1"/>
            <a:r>
              <a:rPr lang="is-IS" dirty="0" err="1"/>
              <a:t>Minimum</a:t>
            </a:r>
            <a:r>
              <a:rPr lang="is-IS" dirty="0"/>
              <a:t> </a:t>
            </a:r>
            <a:r>
              <a:rPr lang="is-IS" dirty="0" err="1"/>
              <a:t>Air</a:t>
            </a:r>
            <a:r>
              <a:rPr lang="is-IS" dirty="0"/>
              <a:t> </a:t>
            </a:r>
            <a:r>
              <a:rPr lang="is-IS" dirty="0" err="1"/>
              <a:t>Traffic</a:t>
            </a:r>
            <a:r>
              <a:rPr lang="is-IS" dirty="0"/>
              <a:t> </a:t>
            </a:r>
            <a:r>
              <a:rPr lang="is-IS" dirty="0" err="1"/>
              <a:t>Controllers</a:t>
            </a:r>
            <a:r>
              <a:rPr lang="is-IS" dirty="0"/>
              <a:t> </a:t>
            </a:r>
            <a:r>
              <a:rPr lang="is-IS" dirty="0" err="1"/>
              <a:t>allowed</a:t>
            </a:r>
            <a:endParaRPr lang="is-IS" dirty="0"/>
          </a:p>
          <a:p>
            <a:pPr lvl="1"/>
            <a:r>
              <a:rPr lang="is-IS" dirty="0" err="1"/>
              <a:t>Yearly</a:t>
            </a:r>
            <a:r>
              <a:rPr lang="is-IS" dirty="0"/>
              <a:t> </a:t>
            </a:r>
            <a:r>
              <a:rPr lang="is-IS" dirty="0" err="1"/>
              <a:t>air</a:t>
            </a:r>
            <a:r>
              <a:rPr lang="is-IS" dirty="0"/>
              <a:t> </a:t>
            </a:r>
            <a:r>
              <a:rPr lang="is-IS" dirty="0" err="1"/>
              <a:t>traffic</a:t>
            </a:r>
            <a:r>
              <a:rPr lang="is-IS" dirty="0"/>
              <a:t> </a:t>
            </a:r>
            <a:r>
              <a:rPr lang="is-IS" dirty="0" err="1"/>
              <a:t>pattern</a:t>
            </a:r>
            <a:r>
              <a:rPr lang="is-IS" dirty="0"/>
              <a:t> </a:t>
            </a:r>
          </a:p>
          <a:p>
            <a:pPr lvl="1"/>
            <a:r>
              <a:rPr lang="is-IS" dirty="0" err="1"/>
              <a:t>Shift</a:t>
            </a:r>
            <a:r>
              <a:rPr lang="is-IS" dirty="0"/>
              <a:t> </a:t>
            </a:r>
            <a:r>
              <a:rPr lang="is-IS" dirty="0" err="1"/>
              <a:t>constraints</a:t>
            </a:r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F6408-20A4-4E75-B4BE-62769E3A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004" y="2142198"/>
            <a:ext cx="2913723" cy="19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</a:t>
            </a:r>
            <a:r>
              <a:rPr lang="en-US" dirty="0" err="1"/>
              <a:t>SPace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6973557" cy="3796921"/>
          </a:xfrm>
        </p:spPr>
        <p:txBody>
          <a:bodyPr>
            <a:normAutofit/>
          </a:bodyPr>
          <a:lstStyle/>
          <a:p>
            <a:r>
              <a:rPr lang="en-US" dirty="0"/>
              <a:t>Drones are a growing business in Europe, delivering services in all environments, including urban areas.</a:t>
            </a:r>
          </a:p>
          <a:p>
            <a:r>
              <a:rPr lang="en-US" dirty="0"/>
              <a:t>Mapping, infrastructure inspections, precision agriculture, delivery of goods and e-commerce are just some of the</a:t>
            </a:r>
            <a:br>
              <a:rPr lang="en-US" dirty="0"/>
            </a:br>
            <a:r>
              <a:rPr lang="en-US" dirty="0"/>
              <a:t>services possible using drones. </a:t>
            </a:r>
          </a:p>
          <a:p>
            <a:endParaRPr lang="en-US" dirty="0"/>
          </a:p>
          <a:p>
            <a:r>
              <a:rPr lang="en-US" dirty="0"/>
              <a:t>Two drones available, </a:t>
            </a:r>
          </a:p>
          <a:p>
            <a:pPr lvl="1"/>
            <a:r>
              <a:rPr lang="en-US" dirty="0"/>
              <a:t>Operational tasks being investigated</a:t>
            </a:r>
          </a:p>
          <a:p>
            <a:pPr lvl="2"/>
            <a:r>
              <a:rPr lang="en-US" dirty="0"/>
              <a:t>Flight inspections, PAPI lights</a:t>
            </a:r>
          </a:p>
          <a:p>
            <a:pPr lvl="2"/>
            <a:r>
              <a:rPr lang="en-US" dirty="0"/>
              <a:t>Automatic </a:t>
            </a:r>
          </a:p>
          <a:p>
            <a:r>
              <a:rPr lang="is-IS" sz="2100" dirty="0" err="1"/>
              <a:t>See</a:t>
            </a:r>
            <a:r>
              <a:rPr lang="is-IS" sz="2100" dirty="0"/>
              <a:t> </a:t>
            </a:r>
            <a:r>
              <a:rPr lang="is-IS" sz="2100" dirty="0" err="1"/>
              <a:t>also</a:t>
            </a:r>
            <a:r>
              <a:rPr lang="is-IS" sz="2100" dirty="0"/>
              <a:t>, </a:t>
            </a:r>
            <a:r>
              <a:rPr lang="is-IS" sz="2100" dirty="0" err="1"/>
              <a:t>ongoing</a:t>
            </a:r>
            <a:r>
              <a:rPr lang="is-IS" sz="2100" dirty="0"/>
              <a:t> </a:t>
            </a:r>
            <a:r>
              <a:rPr lang="is-IS" sz="2100" dirty="0" err="1"/>
              <a:t>project</a:t>
            </a:r>
            <a:r>
              <a:rPr lang="is-IS" sz="2100" dirty="0"/>
              <a:t> within Reykjavik University</a:t>
            </a:r>
          </a:p>
          <a:p>
            <a:pPr lvl="1"/>
            <a:r>
              <a:rPr lang="en-US" sz="1700" dirty="0"/>
              <a:t>The Icelandic ATM Master Plan: </a:t>
            </a:r>
            <a:r>
              <a:rPr lang="en-US" sz="1700" dirty="0" err="1"/>
              <a:t>Intergrating</a:t>
            </a:r>
            <a:r>
              <a:rPr lang="en-US" sz="1700" dirty="0"/>
              <a:t> U-Space</a:t>
            </a:r>
          </a:p>
          <a:p>
            <a:pPr lvl="1"/>
            <a:r>
              <a:rPr lang="is-IS" sz="1700" dirty="0" err="1"/>
              <a:t>Professors</a:t>
            </a:r>
            <a:r>
              <a:rPr lang="is-IS" sz="1700" dirty="0"/>
              <a:t>: Gylfi Þ. Guðmundsson </a:t>
            </a:r>
            <a:r>
              <a:rPr lang="is-IS" sz="1700" dirty="0" err="1"/>
              <a:t>and</a:t>
            </a:r>
            <a:r>
              <a:rPr lang="is-IS" sz="1700" dirty="0"/>
              <a:t> Marcel Kyas</a:t>
            </a:r>
            <a:endParaRPr lang="is-IS" b="1" dirty="0"/>
          </a:p>
          <a:p>
            <a:endParaRPr lang="is-I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189381" y="2571750"/>
            <a:ext cx="2525387" cy="14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0E59-ADB9-4505-B683-E1DD37F6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Earlier</a:t>
            </a:r>
            <a:r>
              <a:rPr lang="is-IS" dirty="0"/>
              <a:t> </a:t>
            </a:r>
            <a:r>
              <a:rPr lang="is-IS" dirty="0" err="1"/>
              <a:t>projects</a:t>
            </a:r>
            <a:r>
              <a:rPr lang="is-IS" dirty="0"/>
              <a:t> </a:t>
            </a:r>
            <a:r>
              <a:rPr lang="is-IS" sz="1000" dirty="0"/>
              <a:t>(27 </a:t>
            </a:r>
            <a:r>
              <a:rPr lang="is-IS" sz="1000" dirty="0" err="1"/>
              <a:t>projects</a:t>
            </a:r>
            <a:r>
              <a:rPr lang="is-IS" sz="1000" dirty="0"/>
              <a:t> </a:t>
            </a:r>
            <a:r>
              <a:rPr lang="is-IS" sz="1000" dirty="0" err="1"/>
              <a:t>since</a:t>
            </a:r>
            <a:r>
              <a:rPr lang="is-IS" sz="1000" dirty="0"/>
              <a:t> 2012)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B607F98-B329-40E5-B71D-49DB25DEE9E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5962585"/>
              </p:ext>
            </p:extLst>
          </p:nvPr>
        </p:nvGraphicFramePr>
        <p:xfrm>
          <a:off x="232117" y="1006549"/>
          <a:ext cx="8295195" cy="3297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4451">
                  <a:extLst>
                    <a:ext uri="{9D8B030D-6E8A-4147-A177-3AD203B41FA5}">
                      <a16:colId xmlns:a16="http://schemas.microsoft.com/office/drawing/2014/main" val="3540255026"/>
                    </a:ext>
                  </a:extLst>
                </a:gridCol>
                <a:gridCol w="3594753">
                  <a:extLst>
                    <a:ext uri="{9D8B030D-6E8A-4147-A177-3AD203B41FA5}">
                      <a16:colId xmlns:a16="http://schemas.microsoft.com/office/drawing/2014/main" val="86774288"/>
                    </a:ext>
                  </a:extLst>
                </a:gridCol>
                <a:gridCol w="1224838">
                  <a:extLst>
                    <a:ext uri="{9D8B030D-6E8A-4147-A177-3AD203B41FA5}">
                      <a16:colId xmlns:a16="http://schemas.microsoft.com/office/drawing/2014/main" val="1156124735"/>
                    </a:ext>
                  </a:extLst>
                </a:gridCol>
                <a:gridCol w="1341153">
                  <a:extLst>
                    <a:ext uri="{9D8B030D-6E8A-4147-A177-3AD203B41FA5}">
                      <a16:colId xmlns:a16="http://schemas.microsoft.com/office/drawing/2014/main" val="2945125266"/>
                    </a:ext>
                  </a:extLst>
                </a:gridCol>
              </a:tblGrid>
              <a:tr h="206451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u="none" strike="noStrike" dirty="0">
                          <a:effectLst/>
                        </a:rPr>
                        <a:t>Umsækjandi/leiðbeinandi </a:t>
                      </a:r>
                      <a:endParaRPr lang="is-IS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u="none" strike="noStrike" dirty="0">
                          <a:effectLst/>
                        </a:rPr>
                        <a:t>Titill verkefnis </a:t>
                      </a:r>
                      <a:endParaRPr lang="is-IS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u="none" strike="noStrike" dirty="0">
                          <a:effectLst/>
                        </a:rPr>
                        <a:t>Nemendur</a:t>
                      </a:r>
                      <a:endParaRPr lang="is-IS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u="none" strike="noStrike" dirty="0">
                          <a:effectLst/>
                        </a:rPr>
                        <a:t>Skemma</a:t>
                      </a:r>
                      <a:endParaRPr lang="is-IS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2242318179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David Finger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Value of LIDAR data in enhancing aviation safety in Iceland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Yang Shu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 Ólokið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463213998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Kristinn Þórisson og Þorgeir Pálsson 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Towards safe trusted automation for air traffic control (“</a:t>
                      </a:r>
                      <a:r>
                        <a:rPr lang="en-US" sz="800" b="1" u="none" strike="noStrike" dirty="0" err="1">
                          <a:effectLst/>
                        </a:rPr>
                        <a:t>TrustWAI</a:t>
                      </a:r>
                      <a:r>
                        <a:rPr lang="en-US" sz="800" b="1" u="none" strike="noStrike" dirty="0">
                          <a:effectLst/>
                        </a:rPr>
                        <a:t>”)”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Jordi Bieger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 Ólokið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787429095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Gylfi Þ. Guðmundsson og Marcel Kyas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The Icelandic ATM Master Plan: </a:t>
                      </a:r>
                      <a:r>
                        <a:rPr lang="en-US" sz="800" b="1" u="none" strike="noStrike" dirty="0" err="1">
                          <a:effectLst/>
                        </a:rPr>
                        <a:t>Intergrating</a:t>
                      </a:r>
                      <a:r>
                        <a:rPr lang="en-US" sz="800" b="1" u="none" strike="noStrike" dirty="0">
                          <a:effectLst/>
                        </a:rPr>
                        <a:t> U-Space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Not assigned yet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 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2886348015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Þorgeir Pálsson og Ármann Gylfason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 dirty="0">
                          <a:effectLst/>
                        </a:rPr>
                        <a:t>Aircraft Wake Vortex Seperation at Keflavík Airport</a:t>
                      </a:r>
                      <a:endParaRPr lang="is-I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Toma Emilov Tomov</a:t>
                      </a: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https://skemman.is/handle/1946/34042</a:t>
                      </a:r>
                      <a:endParaRPr lang="is-IS" sz="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4294472535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Guðmundur Sigurðsson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 dirty="0">
                          <a:effectLst/>
                        </a:rPr>
                        <a:t>Ábyrgð á tjóni vegna starfsemi Keflavíkurflugvallar</a:t>
                      </a:r>
                      <a:endParaRPr lang="is-I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Ólafur V. Guðjónsson</a:t>
                      </a: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https://skemman.is/handle/1946/31294</a:t>
                      </a: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3919892898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Hlynur Stefánsson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err="1">
                          <a:effectLst/>
                        </a:rPr>
                        <a:t>Optimisation</a:t>
                      </a:r>
                      <a:r>
                        <a:rPr lang="en-US" sz="800" b="1" u="none" strike="noStrike" dirty="0">
                          <a:effectLst/>
                        </a:rPr>
                        <a:t> of gate display times at </a:t>
                      </a:r>
                      <a:r>
                        <a:rPr lang="en-US" sz="800" b="1" u="none" strike="noStrike" dirty="0" err="1">
                          <a:effectLst/>
                        </a:rPr>
                        <a:t>Keflavík</a:t>
                      </a:r>
                      <a:r>
                        <a:rPr lang="en-US" sz="800" b="1" u="none" strike="noStrike" dirty="0">
                          <a:effectLst/>
                        </a:rPr>
                        <a:t> airport”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Guðmundur Karl Gautason</a:t>
                      </a: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s-I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https://skemman.is/handle/1946/34904</a:t>
                      </a:r>
                      <a:endParaRPr lang="is-IS" sz="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2781755031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Jón Guðnason, Kamilla Rún Jóhannsdóttir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Cognitive Workload Monitoring in Air Traffic Controllers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Eydís Huld Magnúsdóttir</a:t>
                      </a: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https://opinvisindi.is/handle/20.500.11815/81/browse?authority=8a3c97b6-7a06-4dec-b2f4-f4f5c9e90089&amp;type=author</a:t>
                      </a:r>
                      <a:endParaRPr lang="is-IS" sz="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92827779"/>
                  </a:ext>
                </a:extLst>
              </a:tr>
              <a:tr h="19261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Kristinn Þórisson og Þorgeir Pálsson 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Towards safe trusted automation for air traffic control (“</a:t>
                      </a:r>
                      <a:r>
                        <a:rPr lang="en-US" sz="800" b="1" u="none" strike="noStrike" dirty="0" err="1">
                          <a:effectLst/>
                        </a:rPr>
                        <a:t>TrustWAI</a:t>
                      </a:r>
                      <a:r>
                        <a:rPr lang="en-US" sz="800" b="1" u="none" strike="noStrike" dirty="0">
                          <a:effectLst/>
                        </a:rPr>
                        <a:t>”)”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Jordi Bieger og Þór Tómasarson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 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3689269076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Þórður Víkingur Friðgeirsson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 dirty="0">
                          <a:effectLst/>
                        </a:rPr>
                        <a:t>Airport lounge</a:t>
                      </a:r>
                      <a:endParaRPr lang="is-I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Sigurður Möller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https://skemman.is/handle/1946/26878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4019721385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Páll Jensson og Þórður Víkingur Friðgeirsson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Financial assessment and risk analysis for airport parking investment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Anna Sigga Lúðvíksdóttir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https://skemman.is/handle/1946/26883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3478656900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Páll Jensson og Þórður Víkingur Friðgeirsson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Airport hotel financial assessment and risk analysis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Hrönn Skaptadóttir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https://skemman.is/handle/1946/26884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584115967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Haraldur Sigþórsson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>
                          <a:effectLst/>
                        </a:rPr>
                        <a:t>Viðhald á malbikuðum slitlögum</a:t>
                      </a:r>
                      <a:endParaRPr lang="is-I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Sigurður Örnólfsson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https://skemman.is/handle/1946/23694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531626402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Valdimar Sigurðsson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>
                          <a:effectLst/>
                        </a:rPr>
                        <a:t>Customer Experience Strategy</a:t>
                      </a:r>
                      <a:endParaRPr lang="is-I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Bryndís Marteinsdóttir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https://skemman.is/handle/1946/25583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910347781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Arney Einarsdóttir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>
                          <a:effectLst/>
                        </a:rPr>
                        <a:t>Knowledge Management</a:t>
                      </a:r>
                      <a:endParaRPr lang="is-I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Hildur Baldvinssdóttir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https://skemman.is/handle/1946/25698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3995700591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Páll Jensson, Þorgeir Pálsson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Norwegian model for financing the airport network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Sigríður Alma Gunnsteinsdóttir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https://skemman.is/handle/1946/25614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988262470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Páll Jensson, Þorgeir Pálsson, Eyjólfur Ingi Ásgeirsson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Wind Optimization of Flight Profiles through the Reykjavik Control Area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Ninna Björg Ólafsdóttir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https://skemman.is/handle/1946/19389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728319394"/>
                  </a:ext>
                </a:extLst>
              </a:tr>
              <a:tr h="230781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Hlynur Stefánsson, Bulent Özel, Þorgeir Pálsson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 dirty="0">
                          <a:effectLst/>
                        </a:rPr>
                        <a:t>Agent </a:t>
                      </a:r>
                      <a:r>
                        <a:rPr lang="is-IS" sz="800" b="1" u="none" strike="noStrike" dirty="0" err="1">
                          <a:effectLst/>
                        </a:rPr>
                        <a:t>Based</a:t>
                      </a:r>
                      <a:r>
                        <a:rPr lang="is-IS" sz="800" b="1" u="none" strike="noStrike" dirty="0">
                          <a:effectLst/>
                        </a:rPr>
                        <a:t> </a:t>
                      </a:r>
                      <a:r>
                        <a:rPr lang="is-IS" sz="800" b="1" u="none" strike="noStrike" dirty="0" err="1">
                          <a:effectLst/>
                        </a:rPr>
                        <a:t>Simulation</a:t>
                      </a:r>
                      <a:r>
                        <a:rPr lang="is-IS" sz="800" b="1" u="none" strike="noStrike" dirty="0">
                          <a:effectLst/>
                        </a:rPr>
                        <a:t> </a:t>
                      </a:r>
                      <a:br>
                        <a:rPr lang="is-IS" sz="800" b="1" u="none" strike="noStrike" dirty="0">
                          <a:effectLst/>
                        </a:rPr>
                      </a:br>
                      <a:r>
                        <a:rPr lang="is-IS" sz="800" b="1" u="none" strike="noStrike" dirty="0">
                          <a:effectLst/>
                        </a:rPr>
                        <a:t>for </a:t>
                      </a:r>
                      <a:r>
                        <a:rPr lang="is-IS" sz="800" b="1" u="none" strike="noStrike" dirty="0" err="1">
                          <a:effectLst/>
                        </a:rPr>
                        <a:t>Passenger</a:t>
                      </a:r>
                      <a:r>
                        <a:rPr lang="is-IS" sz="800" b="1" u="none" strike="noStrike" dirty="0">
                          <a:effectLst/>
                        </a:rPr>
                        <a:t> </a:t>
                      </a:r>
                      <a:r>
                        <a:rPr lang="is-IS" sz="800" b="1" u="none" strike="noStrike" dirty="0" err="1">
                          <a:effectLst/>
                        </a:rPr>
                        <a:t>Demand</a:t>
                      </a:r>
                      <a:r>
                        <a:rPr lang="is-IS" sz="800" b="1" u="none" strike="noStrike" dirty="0">
                          <a:effectLst/>
                        </a:rPr>
                        <a:t> for Air Transport </a:t>
                      </a:r>
                      <a:r>
                        <a:rPr lang="is-IS" sz="800" b="1" u="none" strike="noStrike" dirty="0" err="1">
                          <a:effectLst/>
                        </a:rPr>
                        <a:t>in</a:t>
                      </a:r>
                      <a:r>
                        <a:rPr lang="is-IS" sz="800" b="1" u="none" strike="noStrike" dirty="0">
                          <a:effectLst/>
                        </a:rPr>
                        <a:t> Iceland</a:t>
                      </a:r>
                      <a:endParaRPr lang="is-I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Margrét Jóna Gestsdóttir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https://skemman.is/handle/1946/23798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3605421952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Haraldur Sigþórsson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b="1" u="none" strike="noStrike" dirty="0">
                          <a:effectLst/>
                        </a:rPr>
                        <a:t>Útfærsla flughlaða við Keflavíkurflugvöll</a:t>
                      </a:r>
                      <a:endParaRPr lang="is-I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Anna Berglind Sigurðardóttir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https://skemman.is/handle/1946/19392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784751973"/>
                  </a:ext>
                </a:extLst>
              </a:tr>
              <a:tr h="230781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Þorgeir Pálsson, Páll Jensson, Arnór Bergur Kristinsson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Reliability Analysis of the RVK Area Control Center Air Traffic Management System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Unnur Þórleifsdóttir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https://skemman.is/handle/1946/14014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2513865784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Þorgeir Pálsson og Guðmundur Kristjánsson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Performance Metrics in Air Traffic Management Systems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Hulda Ástþórsdóttir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https://skemman.is/handle/1946/16134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1833700731"/>
                  </a:ext>
                </a:extLst>
              </a:tr>
              <a:tr h="117882"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Þorgeir Pálsson, Eyjólfur Ingi Ásgeirsson og Hjalti Pálsson 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Lateral Optimization of Aircraft Tracks in Reykjavik Air Traffic Control Area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>
                          <a:effectLst/>
                        </a:rPr>
                        <a:t>Einar Ingvi Andrésson</a:t>
                      </a:r>
                      <a:endParaRPr lang="is-I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600" u="none" strike="noStrike" dirty="0">
                          <a:effectLst/>
                        </a:rPr>
                        <a:t>https://skemman.is/handle/1946/12682</a:t>
                      </a:r>
                      <a:endParaRPr lang="is-I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6" marR="4036" marT="4036" marB="0" anchor="b"/>
                </a:tc>
                <a:extLst>
                  <a:ext uri="{0D108BD9-81ED-4DB2-BD59-A6C34878D82A}">
                    <a16:rowId xmlns:a16="http://schemas.microsoft.com/office/drawing/2014/main" val="213949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861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2110-184D-4EA5-AC92-3F42F4EA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Overview</a:t>
            </a:r>
            <a:r>
              <a:rPr lang="is-IS" dirty="0"/>
              <a:t> of Research </a:t>
            </a:r>
            <a:r>
              <a:rPr lang="is-IS" dirty="0" err="1"/>
              <a:t>Ideas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AB7B9-BAC5-4400-B94B-0CC0061311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/>
              <a:t>Contact - Hjalti Pálsson - </a:t>
            </a:r>
            <a:r>
              <a:rPr lang="is-IS" dirty="0">
                <a:hlinkClick r:id="rId2"/>
              </a:rPr>
              <a:t>hjalti.palsson@isavia.is</a:t>
            </a:r>
            <a:endParaRPr lang="is-IS" dirty="0"/>
          </a:p>
          <a:p>
            <a:pPr lvl="1"/>
            <a:r>
              <a:rPr lang="is-IS" dirty="0"/>
              <a:t>Isavia is </a:t>
            </a:r>
            <a:r>
              <a:rPr lang="is-IS" dirty="0" err="1"/>
              <a:t>open</a:t>
            </a:r>
            <a:r>
              <a:rPr lang="is-IS" dirty="0"/>
              <a:t> for </a:t>
            </a:r>
            <a:r>
              <a:rPr lang="is-IS" dirty="0" err="1"/>
              <a:t>applications</a:t>
            </a:r>
            <a:r>
              <a:rPr lang="is-IS" dirty="0"/>
              <a:t> </a:t>
            </a:r>
            <a:r>
              <a:rPr lang="is-IS" dirty="0" err="1"/>
              <a:t>outside</a:t>
            </a:r>
            <a:r>
              <a:rPr lang="is-IS" dirty="0"/>
              <a:t> of </a:t>
            </a:r>
            <a:r>
              <a:rPr lang="is-IS" dirty="0" err="1"/>
              <a:t>the</a:t>
            </a:r>
            <a:r>
              <a:rPr lang="is-IS" dirty="0"/>
              <a:t> </a:t>
            </a:r>
          </a:p>
          <a:p>
            <a:pPr lvl="1"/>
            <a:endParaRPr lang="is-I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0E5212-56D6-43A1-973D-5130662C7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835724"/>
              </p:ext>
            </p:extLst>
          </p:nvPr>
        </p:nvGraphicFramePr>
        <p:xfrm>
          <a:off x="272753" y="1899234"/>
          <a:ext cx="7809069" cy="266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207">
                  <a:extLst>
                    <a:ext uri="{9D8B030D-6E8A-4147-A177-3AD203B41FA5}">
                      <a16:colId xmlns:a16="http://schemas.microsoft.com/office/drawing/2014/main" val="2843935014"/>
                    </a:ext>
                  </a:extLst>
                </a:gridCol>
                <a:gridCol w="3109351">
                  <a:extLst>
                    <a:ext uri="{9D8B030D-6E8A-4147-A177-3AD203B41FA5}">
                      <a16:colId xmlns:a16="http://schemas.microsoft.com/office/drawing/2014/main" val="3946666289"/>
                    </a:ext>
                  </a:extLst>
                </a:gridCol>
                <a:gridCol w="1840511">
                  <a:extLst>
                    <a:ext uri="{9D8B030D-6E8A-4147-A177-3AD203B41FA5}">
                      <a16:colId xmlns:a16="http://schemas.microsoft.com/office/drawing/2014/main" val="4172482046"/>
                    </a:ext>
                  </a:extLst>
                </a:gridCol>
              </a:tblGrid>
              <a:tr h="262497">
                <a:tc>
                  <a:txBody>
                    <a:bodyPr/>
                    <a:lstStyle/>
                    <a:p>
                      <a:r>
                        <a:rPr lang="is-IS" sz="12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dirty="0" err="1"/>
                        <a:t>Problem</a:t>
                      </a:r>
                      <a:r>
                        <a:rPr lang="is-IS" sz="1200" dirty="0"/>
                        <a:t> </a:t>
                      </a:r>
                      <a:r>
                        <a:rPr lang="is-IS" sz="1200" dirty="0" err="1"/>
                        <a:t>statement</a:t>
                      </a:r>
                      <a:endParaRPr lang="is-I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dirty="0"/>
                        <a:t>Domain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2583"/>
                  </a:ext>
                </a:extLst>
              </a:tr>
              <a:tr h="427879">
                <a:tc>
                  <a:txBody>
                    <a:bodyPr/>
                    <a:lstStyle/>
                    <a:p>
                      <a:r>
                        <a:rPr lang="is-IS" sz="1100" b="1" dirty="0"/>
                        <a:t>Data </a:t>
                      </a:r>
                      <a:r>
                        <a:rPr lang="is-IS" sz="1100" b="1" dirty="0" err="1"/>
                        <a:t>Warehouse</a:t>
                      </a:r>
                      <a:r>
                        <a:rPr lang="is-IS" sz="1100" b="1" dirty="0"/>
                        <a:t> – Big Data </a:t>
                      </a:r>
                      <a:r>
                        <a:rPr lang="is-IS" sz="1100" b="1" dirty="0" err="1"/>
                        <a:t>Ecosystem</a:t>
                      </a:r>
                      <a:endParaRPr lang="is-I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s-IS" sz="1100" dirty="0"/>
                        <a:t>The </a:t>
                      </a:r>
                      <a:r>
                        <a:rPr lang="is-IS" sz="1100" dirty="0" err="1"/>
                        <a:t>next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generation</a:t>
                      </a:r>
                      <a:r>
                        <a:rPr lang="is-IS" sz="1100" dirty="0"/>
                        <a:t> of Data </a:t>
                      </a:r>
                      <a:r>
                        <a:rPr lang="is-IS" sz="1100" dirty="0" err="1"/>
                        <a:t>Warehouse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technology</a:t>
                      </a:r>
                      <a:endParaRPr lang="is-I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/>
                        <a:t>Software Engineering</a:t>
                      </a:r>
                    </a:p>
                    <a:p>
                      <a:r>
                        <a:rPr lang="is-IS" sz="1100" dirty="0"/>
                        <a:t>Computer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158162"/>
                  </a:ext>
                </a:extLst>
              </a:tr>
              <a:tr h="590618">
                <a:tc>
                  <a:txBody>
                    <a:bodyPr/>
                    <a:lstStyle/>
                    <a:p>
                      <a:r>
                        <a:rPr lang="is-IS" sz="1100" b="1" dirty="0"/>
                        <a:t>Keflavik </a:t>
                      </a:r>
                      <a:r>
                        <a:rPr lang="is-IS" sz="1100" b="1" dirty="0" err="1"/>
                        <a:t>Capacity</a:t>
                      </a:r>
                      <a:r>
                        <a:rPr lang="is-IS" sz="1100" b="1" dirty="0"/>
                        <a:t> </a:t>
                      </a:r>
                      <a:r>
                        <a:rPr lang="is-IS" sz="1100" b="1" dirty="0" err="1"/>
                        <a:t>Projects</a:t>
                      </a:r>
                      <a:endParaRPr lang="is-I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s-IS" sz="1100" dirty="0"/>
                        <a:t>Keflavik </a:t>
                      </a:r>
                      <a:r>
                        <a:rPr lang="is-IS" sz="1100" dirty="0" err="1"/>
                        <a:t>Airport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Capacity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Model</a:t>
                      </a:r>
                      <a:endParaRPr lang="is-IS" sz="11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s-IS" sz="1100" dirty="0"/>
                        <a:t>Time </a:t>
                      </a:r>
                      <a:r>
                        <a:rPr lang="is-IS" sz="1100" dirty="0" err="1"/>
                        <a:t>Based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Separation</a:t>
                      </a:r>
                      <a:endParaRPr lang="is-IS" sz="11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s-IS" sz="1100" dirty="0" err="1"/>
                        <a:t>Prototype</a:t>
                      </a:r>
                      <a:r>
                        <a:rPr lang="is-IS" sz="1100" dirty="0"/>
                        <a:t> HMI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97100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r>
                        <a:rPr lang="is-IS" sz="1100" b="1" dirty="0"/>
                        <a:t>Air </a:t>
                      </a:r>
                      <a:r>
                        <a:rPr lang="is-IS" sz="1100" b="1" dirty="0" err="1"/>
                        <a:t>Traffic</a:t>
                      </a:r>
                      <a:r>
                        <a:rPr lang="is-IS" sz="1100" b="1" dirty="0"/>
                        <a:t> </a:t>
                      </a:r>
                      <a:r>
                        <a:rPr lang="is-IS" sz="1100" b="1" dirty="0" err="1"/>
                        <a:t>Flow</a:t>
                      </a:r>
                      <a:r>
                        <a:rPr lang="is-IS" sz="1100" b="1" dirty="0"/>
                        <a:t>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/>
                        <a:t>Air </a:t>
                      </a:r>
                      <a:r>
                        <a:rPr lang="is-IS" sz="1100" dirty="0" err="1"/>
                        <a:t>Traffic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Forecast</a:t>
                      </a:r>
                      <a:endParaRPr lang="is-IS" sz="1100" dirty="0"/>
                    </a:p>
                    <a:p>
                      <a:r>
                        <a:rPr lang="is-IS" sz="1100" dirty="0" err="1"/>
                        <a:t>Airspace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Complexity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Measure</a:t>
                      </a:r>
                      <a:endParaRPr lang="is-I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/>
                        <a:t>Software Engineering</a:t>
                      </a:r>
                    </a:p>
                    <a:p>
                      <a:r>
                        <a:rPr lang="is-IS" sz="1100" dirty="0"/>
                        <a:t>Computer Science</a:t>
                      </a:r>
                    </a:p>
                    <a:p>
                      <a:r>
                        <a:rPr lang="is-IS" sz="1100" dirty="0"/>
                        <a:t>User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819904"/>
                  </a:ext>
                </a:extLst>
              </a:tr>
              <a:tr h="24062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s-I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Automatic </a:t>
                      </a:r>
                      <a:r>
                        <a:rPr lang="is-IS" sz="11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Separation</a:t>
                      </a:r>
                      <a:r>
                        <a:rPr lang="is-I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s-IS" sz="11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Aircraft</a:t>
                      </a:r>
                      <a:endParaRPr lang="is-I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dirty="0"/>
                        <a:t>Open </a:t>
                      </a:r>
                      <a:r>
                        <a:rPr lang="is-IS" sz="1100" dirty="0" err="1"/>
                        <a:t>research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idea</a:t>
                      </a:r>
                      <a:endParaRPr lang="is-I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 err="1"/>
                        <a:t>Various</a:t>
                      </a:r>
                      <a:endParaRPr lang="is-I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84788"/>
                  </a:ext>
                </a:extLst>
              </a:tr>
              <a:tr h="15312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s-IS" sz="11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Shift</a:t>
                      </a:r>
                      <a:r>
                        <a:rPr lang="is-I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s-IS" sz="11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optimization</a:t>
                      </a:r>
                      <a:endParaRPr lang="is-I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Shift</a:t>
                      </a:r>
                      <a:r>
                        <a:rPr lang="is-I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optimization</a:t>
                      </a:r>
                      <a:r>
                        <a:rPr lang="is-I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</a:t>
                      </a:r>
                      <a:r>
                        <a:rPr lang="is-I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traffic</a:t>
                      </a:r>
                      <a:r>
                        <a:rPr lang="is-I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controllers</a:t>
                      </a:r>
                      <a:endParaRPr lang="is-I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  <a:r>
                        <a:rPr lang="is-I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39691"/>
                  </a:ext>
                </a:extLst>
              </a:tr>
              <a:tr h="15312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s-I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U-Space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100" dirty="0"/>
                        <a:t>Open </a:t>
                      </a:r>
                      <a:r>
                        <a:rPr lang="is-IS" sz="1100" dirty="0" err="1"/>
                        <a:t>research</a:t>
                      </a:r>
                      <a:r>
                        <a:rPr lang="is-IS" sz="1100" dirty="0"/>
                        <a:t> </a:t>
                      </a:r>
                      <a:r>
                        <a:rPr lang="is-IS" sz="1100" dirty="0" err="1"/>
                        <a:t>idea</a:t>
                      </a:r>
                      <a:endParaRPr lang="is-I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s-I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Various</a:t>
                      </a:r>
                      <a:endParaRPr lang="is-I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864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75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About</a:t>
            </a:r>
            <a:r>
              <a:rPr lang="is-IS" dirty="0"/>
              <a:t> </a:t>
            </a:r>
            <a:r>
              <a:rPr lang="is-IS" dirty="0" err="1"/>
              <a:t>isavia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135" y="1200151"/>
            <a:ext cx="4367814" cy="3394472"/>
          </a:xfrm>
        </p:spPr>
        <p:txBody>
          <a:bodyPr>
            <a:normAutofit fontScale="92500"/>
          </a:bodyPr>
          <a:lstStyle/>
          <a:p>
            <a:r>
              <a:rPr lang="is-IS" dirty="0"/>
              <a:t>Isavia </a:t>
            </a:r>
            <a:r>
              <a:rPr lang="is-IS" sz="1100" dirty="0"/>
              <a:t>(1st of </a:t>
            </a:r>
            <a:r>
              <a:rPr lang="is-IS" sz="1100" dirty="0" err="1"/>
              <a:t>January</a:t>
            </a:r>
            <a:r>
              <a:rPr lang="is-IS" sz="1100" dirty="0"/>
              <a:t> 2020)</a:t>
            </a:r>
          </a:p>
          <a:p>
            <a:pPr lvl="1"/>
            <a:r>
              <a:rPr lang="is-IS" dirty="0"/>
              <a:t>Isavia Air Navigation Services</a:t>
            </a:r>
          </a:p>
          <a:p>
            <a:pPr lvl="1"/>
            <a:r>
              <a:rPr lang="is-IS" dirty="0"/>
              <a:t>Isavia </a:t>
            </a:r>
            <a:r>
              <a:rPr lang="is-IS" dirty="0" err="1"/>
              <a:t>Regional</a:t>
            </a:r>
            <a:r>
              <a:rPr lang="is-IS" dirty="0"/>
              <a:t> </a:t>
            </a:r>
            <a:r>
              <a:rPr lang="is-IS" dirty="0" err="1"/>
              <a:t>Airports</a:t>
            </a:r>
            <a:endParaRPr lang="is-IS" dirty="0"/>
          </a:p>
          <a:p>
            <a:pPr lvl="1"/>
            <a:r>
              <a:rPr lang="is-IS" dirty="0"/>
              <a:t>Tern Systems</a:t>
            </a:r>
          </a:p>
          <a:p>
            <a:pPr lvl="1"/>
            <a:r>
              <a:rPr lang="is-IS" dirty="0" err="1"/>
              <a:t>Duty</a:t>
            </a:r>
            <a:r>
              <a:rPr lang="is-IS" dirty="0"/>
              <a:t> </a:t>
            </a:r>
            <a:r>
              <a:rPr lang="is-IS" dirty="0" err="1"/>
              <a:t>Free</a:t>
            </a:r>
            <a:endParaRPr lang="is-IS" dirty="0"/>
          </a:p>
          <a:p>
            <a:endParaRPr lang="is-IS" dirty="0"/>
          </a:p>
          <a:p>
            <a:r>
              <a:rPr lang="is-IS" dirty="0" err="1"/>
              <a:t>Operates</a:t>
            </a:r>
            <a:r>
              <a:rPr lang="is-IS" dirty="0"/>
              <a:t> </a:t>
            </a:r>
            <a:r>
              <a:rPr lang="is-IS" dirty="0" err="1"/>
              <a:t>all</a:t>
            </a:r>
            <a:r>
              <a:rPr lang="is-IS" dirty="0"/>
              <a:t> </a:t>
            </a:r>
            <a:r>
              <a:rPr lang="is-IS" dirty="0" err="1"/>
              <a:t>airports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Iceland</a:t>
            </a:r>
          </a:p>
          <a:p>
            <a:pPr lvl="1"/>
            <a:r>
              <a:rPr lang="is-IS" dirty="0" err="1"/>
              <a:t>Connecting</a:t>
            </a:r>
            <a:r>
              <a:rPr lang="is-IS" dirty="0"/>
              <a:t> </a:t>
            </a:r>
            <a:r>
              <a:rPr lang="is-IS" dirty="0" err="1"/>
              <a:t>different</a:t>
            </a:r>
            <a:r>
              <a:rPr lang="is-IS" dirty="0"/>
              <a:t> </a:t>
            </a:r>
            <a:r>
              <a:rPr lang="is-IS" dirty="0" err="1"/>
              <a:t>regions</a:t>
            </a:r>
            <a:endParaRPr lang="is-IS" dirty="0"/>
          </a:p>
          <a:p>
            <a:pPr lvl="1"/>
            <a:r>
              <a:rPr lang="is-IS" dirty="0" err="1"/>
              <a:t>Connecting</a:t>
            </a:r>
            <a:r>
              <a:rPr lang="is-IS" dirty="0"/>
              <a:t> </a:t>
            </a:r>
            <a:r>
              <a:rPr lang="is-IS" dirty="0" err="1"/>
              <a:t>Iceland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Europe</a:t>
            </a:r>
            <a:r>
              <a:rPr lang="is-IS" dirty="0"/>
              <a:t> and USA</a:t>
            </a:r>
          </a:p>
          <a:p>
            <a:pPr lvl="1"/>
            <a:endParaRPr lang="is-IS" dirty="0"/>
          </a:p>
          <a:p>
            <a:r>
              <a:rPr lang="is-IS" dirty="0"/>
              <a:t>One of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largest</a:t>
            </a:r>
            <a:r>
              <a:rPr lang="is-IS" dirty="0"/>
              <a:t> ATC </a:t>
            </a:r>
            <a:r>
              <a:rPr lang="is-IS" dirty="0" err="1"/>
              <a:t>areas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world</a:t>
            </a:r>
            <a:endParaRPr lang="is-IS" dirty="0"/>
          </a:p>
          <a:p>
            <a:endParaRPr lang="is-IS" dirty="0"/>
          </a:p>
        </p:txBody>
      </p:sp>
      <p:pic>
        <p:nvPicPr>
          <p:cNvPr id="3074" name="Picture 2" descr="https://www.isavia.is/media/1/isaviaans200x200-05.png?mode=crop&amp;width=200&amp;height=200&amp;anchor=middlecenter">
            <a:extLst>
              <a:ext uri="{FF2B5EF4-FFF2-40B4-BE49-F238E27FC236}">
                <a16:creationId xmlns:a16="http://schemas.microsoft.com/office/drawing/2014/main" id="{1EBD111F-2399-45FE-B8A8-14E170EE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23" y="1428742"/>
            <a:ext cx="1316221" cy="13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8D914-758E-4DDC-A2A2-507CEF95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02" y="2751076"/>
            <a:ext cx="1397143" cy="1074724"/>
          </a:xfrm>
          <a:prstGeom prst="rect">
            <a:avLst/>
          </a:prstGeom>
        </p:spPr>
      </p:pic>
      <p:pic>
        <p:nvPicPr>
          <p:cNvPr id="3078" name="Picture 6" descr="https://www.isavia.is/media/1/isaviaregional-airports200x200-05.png">
            <a:extLst>
              <a:ext uri="{FF2B5EF4-FFF2-40B4-BE49-F238E27FC236}">
                <a16:creationId xmlns:a16="http://schemas.microsoft.com/office/drawing/2014/main" id="{1A4522BC-5F1F-4AE2-A759-63C434D1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44" y="1525543"/>
            <a:ext cx="1122621" cy="112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isavia.is/media/1/dutyfree_iceland_rgb_svart.jpg?mode=crop&amp;width=200&amp;height=200&amp;anchor=middlecenter">
            <a:extLst>
              <a:ext uri="{FF2B5EF4-FFF2-40B4-BE49-F238E27FC236}">
                <a16:creationId xmlns:a16="http://schemas.microsoft.com/office/drawing/2014/main" id="{4DC5496D-E67A-41A5-BFD7-D5B6B0FF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05" y="2779328"/>
            <a:ext cx="1018220" cy="10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4D158-049F-4851-84E4-5EFB47DB2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615" y="1571325"/>
            <a:ext cx="1004207" cy="103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Keflavik </a:t>
            </a:r>
            <a:r>
              <a:rPr lang="is-IS" dirty="0" err="1"/>
              <a:t>International</a:t>
            </a:r>
            <a:r>
              <a:rPr lang="is-IS" dirty="0"/>
              <a:t> </a:t>
            </a:r>
            <a:r>
              <a:rPr lang="is-IS" dirty="0" err="1"/>
              <a:t>Airport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134" y="1200151"/>
            <a:ext cx="5245311" cy="3394472"/>
          </a:xfrm>
        </p:spPr>
        <p:txBody>
          <a:bodyPr>
            <a:normAutofit/>
          </a:bodyPr>
          <a:lstStyle/>
          <a:p>
            <a:r>
              <a:rPr lang="en-US" dirty="0"/>
              <a:t>Convenient location on N-Atlantic and polar route</a:t>
            </a:r>
          </a:p>
          <a:p>
            <a:pPr lvl="1"/>
            <a:r>
              <a:rPr lang="is-IS" dirty="0"/>
              <a:t>Keflavik </a:t>
            </a:r>
            <a:r>
              <a:rPr lang="is-IS" dirty="0" err="1"/>
              <a:t>airport</a:t>
            </a:r>
            <a:r>
              <a:rPr lang="is-IS" dirty="0"/>
              <a:t>: 25 </a:t>
            </a:r>
            <a:r>
              <a:rPr lang="is-IS" dirty="0" err="1"/>
              <a:t>airlines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80 </a:t>
            </a:r>
            <a:r>
              <a:rPr lang="is-IS" dirty="0" err="1"/>
              <a:t>destinations</a:t>
            </a:r>
            <a:r>
              <a:rPr lang="is-IS" dirty="0"/>
              <a:t> </a:t>
            </a:r>
          </a:p>
          <a:p>
            <a:endParaRPr lang="en-US" dirty="0"/>
          </a:p>
          <a:p>
            <a:r>
              <a:rPr lang="en-US" dirty="0"/>
              <a:t>Variety of facilities for all types of aircraft</a:t>
            </a:r>
          </a:p>
          <a:p>
            <a:pPr lvl="1"/>
            <a:r>
              <a:rPr lang="en-US" dirty="0"/>
              <a:t>Two 3 km long runways</a:t>
            </a:r>
          </a:p>
          <a:p>
            <a:endParaRPr lang="is-IS" dirty="0"/>
          </a:p>
          <a:p>
            <a:r>
              <a:rPr lang="is-IS" dirty="0" err="1"/>
              <a:t>Busiest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morning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afternoon</a:t>
            </a:r>
            <a:r>
              <a:rPr lang="is-IS" dirty="0"/>
              <a:t> – </a:t>
            </a:r>
            <a:r>
              <a:rPr lang="is-IS" dirty="0" err="1"/>
              <a:t>incentives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control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flow</a:t>
            </a:r>
            <a:endParaRPr lang="is-IS" dirty="0"/>
          </a:p>
          <a:p>
            <a:endParaRPr lang="en-US" dirty="0"/>
          </a:p>
          <a:p>
            <a:r>
              <a:rPr lang="is-IS" dirty="0" err="1"/>
              <a:t>Modern</a:t>
            </a:r>
            <a:r>
              <a:rPr lang="is-IS" dirty="0"/>
              <a:t> </a:t>
            </a:r>
            <a:r>
              <a:rPr lang="is-IS" dirty="0" err="1"/>
              <a:t>facilities</a:t>
            </a:r>
            <a:r>
              <a:rPr lang="is-IS" dirty="0"/>
              <a:t> – </a:t>
            </a:r>
            <a:r>
              <a:rPr lang="is-IS" dirty="0" err="1"/>
              <a:t>expansion</a:t>
            </a:r>
            <a:r>
              <a:rPr lang="is-IS" dirty="0"/>
              <a:t> </a:t>
            </a:r>
            <a:r>
              <a:rPr lang="is-IS" dirty="0" err="1"/>
              <a:t>under</a:t>
            </a:r>
            <a:r>
              <a:rPr lang="is-IS" dirty="0"/>
              <a:t> </a:t>
            </a:r>
            <a:r>
              <a:rPr lang="is-IS" dirty="0" err="1"/>
              <a:t>way</a:t>
            </a:r>
            <a:endParaRPr lang="is-IS" dirty="0"/>
          </a:p>
          <a:p>
            <a:endParaRPr lang="en-US" dirty="0"/>
          </a:p>
          <a:p>
            <a:pPr marL="144900" indent="0">
              <a:buNone/>
            </a:pPr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6" y="1160253"/>
            <a:ext cx="1312483" cy="1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7708A-8EED-4358-9105-A71C3D70B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734" y="3188378"/>
            <a:ext cx="2459189" cy="15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The</a:t>
            </a:r>
            <a:r>
              <a:rPr lang="is-IS" dirty="0"/>
              <a:t> reykjavik </a:t>
            </a:r>
            <a:r>
              <a:rPr lang="is-IS" dirty="0" err="1"/>
              <a:t>control</a:t>
            </a:r>
            <a:r>
              <a:rPr lang="is-IS" dirty="0"/>
              <a:t> </a:t>
            </a:r>
            <a:r>
              <a:rPr lang="is-IS" dirty="0" err="1"/>
              <a:t>area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5.4 </a:t>
            </a:r>
            <a:r>
              <a:rPr lang="is-IS" dirty="0" err="1"/>
              <a:t>million</a:t>
            </a:r>
            <a:r>
              <a:rPr lang="is-IS" dirty="0"/>
              <a:t> km</a:t>
            </a:r>
            <a:r>
              <a:rPr lang="is-IS" baseline="30000" dirty="0"/>
              <a:t>2</a:t>
            </a:r>
            <a:endParaRPr lang="en-US" dirty="0"/>
          </a:p>
          <a:p>
            <a:r>
              <a:rPr lang="is-IS" dirty="0" err="1"/>
              <a:t>No</a:t>
            </a:r>
            <a:r>
              <a:rPr lang="is-IS" dirty="0"/>
              <a:t> </a:t>
            </a:r>
            <a:r>
              <a:rPr lang="is-IS" dirty="0" err="1"/>
              <a:t>upper</a:t>
            </a:r>
            <a:r>
              <a:rPr lang="is-IS" dirty="0"/>
              <a:t> </a:t>
            </a:r>
            <a:r>
              <a:rPr lang="is-IS" dirty="0" err="1"/>
              <a:t>altitude</a:t>
            </a:r>
            <a:r>
              <a:rPr lang="is-IS" dirty="0"/>
              <a:t> </a:t>
            </a:r>
            <a:r>
              <a:rPr lang="is-IS" dirty="0" err="1"/>
              <a:t>limit</a:t>
            </a:r>
            <a:r>
              <a:rPr lang="is-IS" dirty="0"/>
              <a:t> </a:t>
            </a:r>
            <a:endParaRPr lang="en-US" dirty="0"/>
          </a:p>
          <a:p>
            <a:r>
              <a:rPr lang="en-US" dirty="0"/>
              <a:t>Approximately 25% of North-Atlantic air traffic</a:t>
            </a:r>
          </a:p>
          <a:p>
            <a:r>
              <a:rPr lang="en-US" dirty="0"/>
              <a:t>Exceptionally flexible routing and altitudes</a:t>
            </a:r>
            <a:endParaRPr lang="is-IS" dirty="0"/>
          </a:p>
          <a:p>
            <a:r>
              <a:rPr lang="is-IS" dirty="0"/>
              <a:t>An </a:t>
            </a:r>
            <a:r>
              <a:rPr lang="is-IS" dirty="0" err="1"/>
              <a:t>surveillance</a:t>
            </a:r>
            <a:r>
              <a:rPr lang="is-IS" dirty="0"/>
              <a:t> </a:t>
            </a:r>
            <a:r>
              <a:rPr lang="is-IS" dirty="0" err="1"/>
              <a:t>surveillance</a:t>
            </a:r>
            <a:r>
              <a:rPr lang="is-IS" dirty="0"/>
              <a:t> </a:t>
            </a:r>
            <a:r>
              <a:rPr lang="is-IS" dirty="0" err="1"/>
              <a:t>corridor</a:t>
            </a:r>
            <a:r>
              <a:rPr lang="is-IS" dirty="0"/>
              <a:t> </a:t>
            </a:r>
            <a:r>
              <a:rPr lang="is-IS" dirty="0" err="1"/>
              <a:t>connecting</a:t>
            </a:r>
            <a:r>
              <a:rPr lang="is-IS" dirty="0"/>
              <a:t> Europe and North-America</a:t>
            </a:r>
          </a:p>
        </p:txBody>
      </p:sp>
      <p:pic>
        <p:nvPicPr>
          <p:cNvPr id="5" name="Content Placeholder 4" descr="http://www.isavia.is/images/flugleidsaga/kort_svaedi_br-jan12_hjalti_pals.jpg">
            <a:extLst>
              <a:ext uri="{FF2B5EF4-FFF2-40B4-BE49-F238E27FC236}">
                <a16:creationId xmlns:a16="http://schemas.microsoft.com/office/drawing/2014/main" id="{7AAA1ECC-5172-4591-8A84-039749DF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5" y="1200151"/>
            <a:ext cx="3871436" cy="31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3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A6ED-7893-4498-919A-8FDD75658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Project</a:t>
            </a:r>
            <a:r>
              <a:rPr lang="is-IS" dirty="0"/>
              <a:t> </a:t>
            </a:r>
            <a:r>
              <a:rPr lang="is-IS" dirty="0" err="1"/>
              <a:t>Ideas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7269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Data </a:t>
            </a:r>
            <a:r>
              <a:rPr lang="is-IS" dirty="0" err="1"/>
              <a:t>warehouse</a:t>
            </a:r>
            <a:r>
              <a:rPr lang="is-IS" dirty="0"/>
              <a:t> – Big Data </a:t>
            </a:r>
            <a:r>
              <a:rPr lang="is-IS" dirty="0" err="1"/>
              <a:t>Ecosystem</a:t>
            </a:r>
            <a:endParaRPr lang="is-I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7809069" cy="3821635"/>
          </a:xfrm>
        </p:spPr>
        <p:txBody>
          <a:bodyPr>
            <a:normAutofit/>
          </a:bodyPr>
          <a:lstStyle/>
          <a:p>
            <a:r>
              <a:rPr lang="is-IS" dirty="0"/>
              <a:t>Data </a:t>
            </a:r>
            <a:r>
              <a:rPr lang="is-IS" dirty="0" err="1"/>
              <a:t>warehouse</a:t>
            </a:r>
            <a:r>
              <a:rPr lang="is-IS" dirty="0"/>
              <a:t> </a:t>
            </a:r>
          </a:p>
          <a:p>
            <a:pPr lvl="1"/>
            <a:r>
              <a:rPr lang="is-IS" dirty="0" err="1"/>
              <a:t>Developed</a:t>
            </a:r>
            <a:r>
              <a:rPr lang="is-IS" dirty="0"/>
              <a:t> </a:t>
            </a:r>
            <a:r>
              <a:rPr lang="is-IS" dirty="0" err="1"/>
              <a:t>by</a:t>
            </a:r>
            <a:r>
              <a:rPr lang="is-IS" dirty="0"/>
              <a:t> Tern </a:t>
            </a:r>
            <a:r>
              <a:rPr lang="is-IS" dirty="0" err="1"/>
              <a:t>Systems</a:t>
            </a:r>
            <a:r>
              <a:rPr lang="is-IS" dirty="0"/>
              <a:t> (</a:t>
            </a:r>
            <a:r>
              <a:rPr lang="is-IS" dirty="0">
                <a:hlinkClick r:id="rId3"/>
              </a:rPr>
              <a:t>https://www.tern.is/</a:t>
            </a:r>
            <a:r>
              <a:rPr lang="is-IS" dirty="0"/>
              <a:t>) </a:t>
            </a:r>
          </a:p>
          <a:p>
            <a:pPr lvl="2"/>
            <a:r>
              <a:rPr lang="is-IS" dirty="0" err="1"/>
              <a:t>MySQL</a:t>
            </a:r>
            <a:r>
              <a:rPr lang="is-IS" dirty="0"/>
              <a:t>, </a:t>
            </a:r>
            <a:r>
              <a:rPr lang="is-IS" dirty="0" err="1"/>
              <a:t>MariaDB</a:t>
            </a:r>
            <a:r>
              <a:rPr lang="is-IS" dirty="0"/>
              <a:t>, </a:t>
            </a:r>
            <a:r>
              <a:rPr lang="is-IS" dirty="0" err="1"/>
              <a:t>MyISAM</a:t>
            </a:r>
            <a:endParaRPr lang="is-IS" dirty="0"/>
          </a:p>
          <a:p>
            <a:pPr lvl="2"/>
            <a:r>
              <a:rPr lang="is-IS" dirty="0"/>
              <a:t>3TB </a:t>
            </a:r>
            <a:r>
              <a:rPr lang="is-IS" dirty="0" err="1"/>
              <a:t>data</a:t>
            </a:r>
            <a:r>
              <a:rPr lang="is-IS" dirty="0"/>
              <a:t>, 7 </a:t>
            </a:r>
            <a:r>
              <a:rPr lang="is-IS" dirty="0" err="1"/>
              <a:t>billions</a:t>
            </a:r>
            <a:r>
              <a:rPr lang="is-IS" dirty="0"/>
              <a:t> </a:t>
            </a:r>
            <a:r>
              <a:rPr lang="is-IS" dirty="0" err="1"/>
              <a:t>surveillance</a:t>
            </a:r>
            <a:r>
              <a:rPr lang="is-IS" dirty="0"/>
              <a:t> </a:t>
            </a:r>
            <a:r>
              <a:rPr lang="is-IS" dirty="0" err="1"/>
              <a:t>reports</a:t>
            </a:r>
            <a:r>
              <a:rPr lang="is-IS" dirty="0"/>
              <a:t>, 10.5 </a:t>
            </a:r>
            <a:r>
              <a:rPr lang="is-IS" dirty="0" err="1"/>
              <a:t>million</a:t>
            </a:r>
            <a:r>
              <a:rPr lang="is-IS" dirty="0"/>
              <a:t> </a:t>
            </a:r>
            <a:r>
              <a:rPr lang="is-IS" dirty="0" err="1"/>
              <a:t>daily</a:t>
            </a:r>
            <a:r>
              <a:rPr lang="is-IS" dirty="0"/>
              <a:t> </a:t>
            </a:r>
            <a:r>
              <a:rPr lang="is-IS" dirty="0" err="1"/>
              <a:t>additions</a:t>
            </a:r>
            <a:endParaRPr lang="is-IS" dirty="0"/>
          </a:p>
          <a:p>
            <a:pPr lvl="1"/>
            <a:r>
              <a:rPr lang="is-IS" dirty="0"/>
              <a:t>Flight Plan, </a:t>
            </a:r>
          </a:p>
          <a:p>
            <a:pPr lvl="1"/>
            <a:r>
              <a:rPr lang="is-IS" dirty="0" err="1"/>
              <a:t>Surveillance</a:t>
            </a:r>
            <a:r>
              <a:rPr lang="is-IS" dirty="0"/>
              <a:t> </a:t>
            </a:r>
            <a:r>
              <a:rPr lang="is-IS" dirty="0" err="1"/>
              <a:t>data</a:t>
            </a:r>
            <a:r>
              <a:rPr lang="is-IS" dirty="0"/>
              <a:t> (ADS-B, MLAT </a:t>
            </a:r>
            <a:r>
              <a:rPr lang="is-IS" dirty="0" err="1"/>
              <a:t>and</a:t>
            </a:r>
            <a:r>
              <a:rPr lang="is-IS" dirty="0"/>
              <a:t> System </a:t>
            </a:r>
            <a:r>
              <a:rPr lang="is-IS" dirty="0" err="1"/>
              <a:t>Track</a:t>
            </a:r>
            <a:r>
              <a:rPr lang="is-IS" dirty="0"/>
              <a:t>) </a:t>
            </a:r>
          </a:p>
          <a:p>
            <a:pPr lvl="1"/>
            <a:r>
              <a:rPr lang="is-IS" dirty="0" err="1"/>
              <a:t>Datalink</a:t>
            </a:r>
            <a:endParaRPr lang="is-IS" dirty="0"/>
          </a:p>
          <a:p>
            <a:endParaRPr lang="is-IS" dirty="0">
              <a:highlight>
                <a:srgbClr val="FFFF00"/>
              </a:highlight>
            </a:endParaRPr>
          </a:p>
          <a:p>
            <a:r>
              <a:rPr lang="is-IS" dirty="0"/>
              <a:t>Big Data </a:t>
            </a:r>
            <a:r>
              <a:rPr lang="is-IS" dirty="0" err="1"/>
              <a:t>Ecosystem</a:t>
            </a:r>
            <a:endParaRPr lang="is-IS" dirty="0"/>
          </a:p>
          <a:p>
            <a:pPr lvl="1"/>
            <a:r>
              <a:rPr lang="is-IS" dirty="0"/>
              <a:t>The </a:t>
            </a:r>
            <a:r>
              <a:rPr lang="is-IS" dirty="0" err="1"/>
              <a:t>next</a:t>
            </a:r>
            <a:r>
              <a:rPr lang="is-IS" dirty="0"/>
              <a:t> </a:t>
            </a:r>
            <a:r>
              <a:rPr lang="is-IS" dirty="0" err="1"/>
              <a:t>generation</a:t>
            </a:r>
            <a:r>
              <a:rPr lang="is-IS" dirty="0"/>
              <a:t> of Data </a:t>
            </a:r>
            <a:r>
              <a:rPr lang="is-IS" dirty="0" err="1"/>
              <a:t>Warehouse</a:t>
            </a:r>
            <a:r>
              <a:rPr lang="is-IS" dirty="0"/>
              <a:t> </a:t>
            </a:r>
            <a:r>
              <a:rPr lang="is-IS" dirty="0" err="1"/>
              <a:t>technology</a:t>
            </a:r>
            <a:endParaRPr lang="is-IS" dirty="0"/>
          </a:p>
          <a:p>
            <a:pPr lvl="1"/>
            <a:r>
              <a:rPr lang="is-IS" dirty="0" err="1"/>
              <a:t>Extract</a:t>
            </a:r>
            <a:r>
              <a:rPr lang="is-IS" dirty="0"/>
              <a:t> </a:t>
            </a:r>
            <a:r>
              <a:rPr lang="is-IS" dirty="0" err="1"/>
              <a:t>Transform</a:t>
            </a:r>
            <a:r>
              <a:rPr lang="is-IS" dirty="0"/>
              <a:t> </a:t>
            </a:r>
            <a:r>
              <a:rPr lang="is-IS" dirty="0" err="1"/>
              <a:t>Load</a:t>
            </a:r>
            <a:r>
              <a:rPr lang="is-IS" dirty="0"/>
              <a:t> </a:t>
            </a:r>
            <a:r>
              <a:rPr lang="is-IS" dirty="0" err="1"/>
              <a:t>processes</a:t>
            </a:r>
            <a:endParaRPr lang="is-IS" dirty="0"/>
          </a:p>
          <a:p>
            <a:pPr lvl="1"/>
            <a:r>
              <a:rPr lang="is-IS" dirty="0"/>
              <a:t>Apache </a:t>
            </a:r>
            <a:r>
              <a:rPr lang="is-IS" dirty="0" err="1"/>
              <a:t>Flume</a:t>
            </a:r>
            <a:r>
              <a:rPr lang="is-IS" dirty="0"/>
              <a:t>, </a:t>
            </a:r>
            <a:r>
              <a:rPr lang="is-IS" dirty="0" err="1"/>
              <a:t>Hadoop</a:t>
            </a:r>
            <a:r>
              <a:rPr lang="is-IS" dirty="0"/>
              <a:t>, </a:t>
            </a:r>
            <a:r>
              <a:rPr lang="is-IS" dirty="0" err="1"/>
              <a:t>Hbase</a:t>
            </a:r>
            <a:r>
              <a:rPr lang="is-IS" dirty="0"/>
              <a:t>, Spark </a:t>
            </a:r>
            <a:r>
              <a:rPr lang="is-IS" dirty="0" err="1"/>
              <a:t>and</a:t>
            </a:r>
            <a:r>
              <a:rPr lang="is-IS" dirty="0"/>
              <a:t> Atlas</a:t>
            </a:r>
          </a:p>
          <a:p>
            <a:pPr lvl="1"/>
            <a:r>
              <a:rPr lang="is-IS" dirty="0" err="1"/>
              <a:t>Snowflake</a:t>
            </a:r>
            <a:r>
              <a:rPr lang="is-IS" dirty="0"/>
              <a:t>, Azure, Amazon, Google, …</a:t>
            </a:r>
          </a:p>
          <a:p>
            <a:pPr lvl="1"/>
            <a:endParaRPr lang="is-IS" dirty="0"/>
          </a:p>
          <a:p>
            <a:pPr lvl="1"/>
            <a:endParaRPr lang="is-IS" dirty="0"/>
          </a:p>
          <a:p>
            <a:endParaRPr lang="is-IS" dirty="0"/>
          </a:p>
          <a:p>
            <a:pPr lvl="1"/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E1F35-603D-4194-B35B-021267247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75" y="1306969"/>
            <a:ext cx="852728" cy="655944"/>
          </a:xfrm>
          <a:prstGeom prst="rect">
            <a:avLst/>
          </a:prstGeom>
        </p:spPr>
      </p:pic>
      <p:pic>
        <p:nvPicPr>
          <p:cNvPr id="1028" name="Picture 4" descr="Image result for big data ecosystem">
            <a:extLst>
              <a:ext uri="{FF2B5EF4-FFF2-40B4-BE49-F238E27FC236}">
                <a16:creationId xmlns:a16="http://schemas.microsoft.com/office/drawing/2014/main" id="{F4D87FB7-2E6A-4630-81F9-FD2EAE64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03" y="2323263"/>
            <a:ext cx="2411819" cy="18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3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4D5B-ADD3-498C-A546-F6CF9EF33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Keflavik </a:t>
            </a:r>
            <a:r>
              <a:rPr lang="is-IS" dirty="0" err="1"/>
              <a:t>Capacity</a:t>
            </a:r>
            <a:r>
              <a:rPr lang="is-IS" dirty="0"/>
              <a:t> </a:t>
            </a:r>
            <a:r>
              <a:rPr lang="is-IS" dirty="0" err="1"/>
              <a:t>projects</a:t>
            </a:r>
            <a:r>
              <a:rPr lang="is-IS" dirty="0"/>
              <a:t> – </a:t>
            </a:r>
            <a:r>
              <a:rPr lang="is-IS" dirty="0" err="1"/>
              <a:t>Focus</a:t>
            </a:r>
            <a:r>
              <a:rPr lang="is-IS" dirty="0"/>
              <a:t> </a:t>
            </a:r>
            <a:r>
              <a:rPr lang="is-IS" dirty="0" err="1"/>
              <a:t>Area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D3662-5F43-4422-8C2A-9DE93795A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7809069" cy="3777151"/>
          </a:xfrm>
        </p:spPr>
        <p:txBody>
          <a:bodyPr>
            <a:normAutofit/>
          </a:bodyPr>
          <a:lstStyle/>
          <a:p>
            <a:r>
              <a:rPr lang="is-IS" dirty="0" err="1"/>
              <a:t>Wake</a:t>
            </a:r>
            <a:r>
              <a:rPr lang="is-IS" dirty="0"/>
              <a:t> </a:t>
            </a:r>
            <a:r>
              <a:rPr lang="is-IS" dirty="0" err="1"/>
              <a:t>Turbulence</a:t>
            </a:r>
            <a:r>
              <a:rPr lang="is-IS" dirty="0"/>
              <a:t> </a:t>
            </a:r>
            <a:r>
              <a:rPr lang="is-IS" dirty="0" err="1"/>
              <a:t>Separation</a:t>
            </a:r>
            <a:r>
              <a:rPr lang="is-IS" dirty="0"/>
              <a:t> for </a:t>
            </a:r>
            <a:r>
              <a:rPr lang="is-IS" dirty="0" err="1"/>
              <a:t>Keﬂavik</a:t>
            </a:r>
            <a:r>
              <a:rPr lang="is-IS" dirty="0"/>
              <a:t> International </a:t>
            </a:r>
            <a:r>
              <a:rPr lang="is-IS" dirty="0" err="1"/>
              <a:t>Airport</a:t>
            </a:r>
            <a:r>
              <a:rPr lang="is-IS" dirty="0"/>
              <a:t> </a:t>
            </a:r>
            <a:r>
              <a:rPr lang="is-IS" dirty="0" err="1"/>
              <a:t>Re-categorisation</a:t>
            </a:r>
            <a:r>
              <a:rPr lang="is-IS" dirty="0"/>
              <a:t> </a:t>
            </a:r>
            <a:r>
              <a:rPr lang="is-IS" dirty="0" err="1"/>
              <a:t>Requirements</a:t>
            </a:r>
            <a:r>
              <a:rPr lang="is-IS" dirty="0"/>
              <a:t> (RECAT-EU)</a:t>
            </a:r>
          </a:p>
          <a:p>
            <a:pPr lvl="1"/>
            <a:r>
              <a:rPr lang="is-IS" sz="1200" dirty="0"/>
              <a:t>Reykjavik University – </a:t>
            </a:r>
            <a:r>
              <a:rPr lang="is-IS" sz="1200" dirty="0" err="1"/>
              <a:t>June</a:t>
            </a:r>
            <a:r>
              <a:rPr lang="is-IS" sz="1200" dirty="0"/>
              <a:t> 2019</a:t>
            </a:r>
          </a:p>
          <a:p>
            <a:pPr lvl="1"/>
            <a:r>
              <a:rPr lang="is-IS" sz="1200" dirty="0"/>
              <a:t>Toma Emilov Tomov - </a:t>
            </a:r>
            <a:r>
              <a:rPr lang="is-IS" sz="1200" dirty="0" err="1"/>
              <a:t>Supervisors</a:t>
            </a:r>
            <a:r>
              <a:rPr lang="is-IS" sz="1200" dirty="0"/>
              <a:t> Þorgeir Pálsson </a:t>
            </a:r>
            <a:r>
              <a:rPr lang="is-IS" sz="1200" dirty="0" err="1"/>
              <a:t>and</a:t>
            </a:r>
            <a:r>
              <a:rPr lang="is-IS" sz="1200" dirty="0"/>
              <a:t> Ármann Gylfason</a:t>
            </a:r>
          </a:p>
          <a:p>
            <a:r>
              <a:rPr lang="en-US" dirty="0"/>
              <a:t>Data-Driven Predictive Analytics of Runway Occupancy Time for Improved capacity at Airports</a:t>
            </a:r>
          </a:p>
          <a:p>
            <a:pPr lvl="1"/>
            <a:r>
              <a:rPr lang="es-ES" sz="1200" dirty="0"/>
              <a:t>MIT International Center </a:t>
            </a:r>
            <a:r>
              <a:rPr lang="es-ES" sz="1200" dirty="0" err="1"/>
              <a:t>for</a:t>
            </a:r>
            <a:r>
              <a:rPr lang="es-ES" sz="1200" dirty="0"/>
              <a:t> Air </a:t>
            </a:r>
            <a:r>
              <a:rPr lang="es-ES" sz="1200" dirty="0" err="1"/>
              <a:t>Transportation</a:t>
            </a:r>
            <a:r>
              <a:rPr lang="es-ES" sz="1200" dirty="0"/>
              <a:t> – </a:t>
            </a:r>
            <a:r>
              <a:rPr lang="es-ES" sz="1200" dirty="0" err="1"/>
              <a:t>December</a:t>
            </a:r>
            <a:r>
              <a:rPr lang="es-ES" sz="1200" dirty="0"/>
              <a:t> 2019</a:t>
            </a:r>
          </a:p>
          <a:p>
            <a:pPr lvl="1"/>
            <a:r>
              <a:rPr lang="es-ES" sz="1200" dirty="0"/>
              <a:t>Nicolas Pierre Meijers - Supervisor R. John </a:t>
            </a:r>
            <a:r>
              <a:rPr lang="es-ES" sz="1200" dirty="0" err="1"/>
              <a:t>Hansman</a:t>
            </a:r>
            <a:endParaRPr lang="is-IS" sz="1200" dirty="0"/>
          </a:p>
          <a:p>
            <a:endParaRPr lang="is-IS" dirty="0"/>
          </a:p>
          <a:p>
            <a:r>
              <a:rPr lang="is-IS" dirty="0"/>
              <a:t>Next </a:t>
            </a:r>
            <a:r>
              <a:rPr lang="is-IS" dirty="0" err="1"/>
              <a:t>steps</a:t>
            </a:r>
            <a:endParaRPr lang="is-IS" dirty="0"/>
          </a:p>
          <a:p>
            <a:pPr lvl="1"/>
            <a:r>
              <a:rPr lang="is-IS" dirty="0" err="1"/>
              <a:t>Develop</a:t>
            </a:r>
            <a:r>
              <a:rPr lang="is-IS" dirty="0"/>
              <a:t> formal Keflavik </a:t>
            </a:r>
            <a:r>
              <a:rPr lang="is-IS" dirty="0" err="1"/>
              <a:t>Airport</a:t>
            </a:r>
            <a:r>
              <a:rPr lang="is-IS" dirty="0"/>
              <a:t> </a:t>
            </a:r>
            <a:r>
              <a:rPr lang="is-IS" dirty="0" err="1"/>
              <a:t>Capacity</a:t>
            </a:r>
            <a:r>
              <a:rPr lang="is-IS" dirty="0"/>
              <a:t> </a:t>
            </a:r>
            <a:r>
              <a:rPr lang="is-IS" dirty="0" err="1"/>
              <a:t>Model</a:t>
            </a:r>
            <a:endParaRPr lang="is-IS" dirty="0"/>
          </a:p>
          <a:p>
            <a:pPr lvl="1"/>
            <a:r>
              <a:rPr lang="is-IS" dirty="0"/>
              <a:t>Time </a:t>
            </a:r>
            <a:r>
              <a:rPr lang="is-IS" dirty="0" err="1"/>
              <a:t>Based</a:t>
            </a:r>
            <a:r>
              <a:rPr lang="is-IS" dirty="0"/>
              <a:t> </a:t>
            </a:r>
            <a:r>
              <a:rPr lang="is-IS" dirty="0" err="1"/>
              <a:t>Separation</a:t>
            </a:r>
            <a:r>
              <a:rPr lang="is-IS" dirty="0"/>
              <a:t> (</a:t>
            </a:r>
            <a:r>
              <a:rPr lang="is-IS" dirty="0" err="1"/>
              <a:t>e.g</a:t>
            </a:r>
            <a:r>
              <a:rPr lang="is-IS" dirty="0"/>
              <a:t>. Heathrow)</a:t>
            </a:r>
          </a:p>
          <a:p>
            <a:pPr marL="457200" lvl="1" indent="0">
              <a:buNone/>
            </a:pPr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D08DB-F60A-4B72-A166-46BB28DA3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783" y="2729022"/>
            <a:ext cx="1892282" cy="19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70CA-AD44-420A-B9D2-A247D3D4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Keflavik </a:t>
            </a:r>
            <a:r>
              <a:rPr lang="is-IS" dirty="0" err="1"/>
              <a:t>Capacity</a:t>
            </a:r>
            <a:r>
              <a:rPr lang="is-IS" dirty="0"/>
              <a:t> </a:t>
            </a:r>
            <a:r>
              <a:rPr lang="is-IS" dirty="0" err="1"/>
              <a:t>measurements</a:t>
            </a:r>
            <a:r>
              <a:rPr lang="is-IS" dirty="0"/>
              <a:t> – </a:t>
            </a:r>
            <a:r>
              <a:rPr lang="is-IS" dirty="0" err="1"/>
              <a:t>Focus</a:t>
            </a:r>
            <a:r>
              <a:rPr lang="is-IS" dirty="0"/>
              <a:t> </a:t>
            </a:r>
            <a:r>
              <a:rPr lang="is-IS" dirty="0" err="1"/>
              <a:t>Area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8605B-6CCB-4E2F-BE64-6E482DEF7F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/>
              <a:t>The Data </a:t>
            </a:r>
            <a:r>
              <a:rPr lang="is-IS" dirty="0" err="1"/>
              <a:t>Warehouse</a:t>
            </a:r>
            <a:r>
              <a:rPr lang="is-IS" dirty="0"/>
              <a:t> </a:t>
            </a:r>
            <a:r>
              <a:rPr lang="is-IS" dirty="0" err="1"/>
              <a:t>has</a:t>
            </a:r>
            <a:r>
              <a:rPr lang="is-IS" dirty="0"/>
              <a:t> </a:t>
            </a:r>
            <a:r>
              <a:rPr lang="is-IS" dirty="0" err="1"/>
              <a:t>been</a:t>
            </a:r>
            <a:r>
              <a:rPr lang="is-IS" dirty="0"/>
              <a:t> </a:t>
            </a:r>
            <a:r>
              <a:rPr lang="is-IS" dirty="0" err="1"/>
              <a:t>aggregated</a:t>
            </a:r>
            <a:r>
              <a:rPr lang="is-IS" dirty="0"/>
              <a:t> with</a:t>
            </a:r>
          </a:p>
          <a:p>
            <a:pPr lvl="1"/>
            <a:r>
              <a:rPr lang="is-IS" dirty="0" err="1"/>
              <a:t>Runway</a:t>
            </a:r>
            <a:r>
              <a:rPr lang="is-IS" dirty="0"/>
              <a:t> </a:t>
            </a:r>
            <a:r>
              <a:rPr lang="is-IS" dirty="0" err="1"/>
              <a:t>Occupancy</a:t>
            </a:r>
            <a:r>
              <a:rPr lang="is-IS" dirty="0"/>
              <a:t> Time, taxi </a:t>
            </a:r>
            <a:r>
              <a:rPr lang="is-IS" dirty="0" err="1"/>
              <a:t>times</a:t>
            </a:r>
            <a:r>
              <a:rPr lang="is-IS" dirty="0"/>
              <a:t>, </a:t>
            </a:r>
            <a:r>
              <a:rPr lang="is-IS" dirty="0" err="1"/>
              <a:t>push</a:t>
            </a:r>
            <a:r>
              <a:rPr lang="is-IS" dirty="0"/>
              <a:t> </a:t>
            </a:r>
            <a:r>
              <a:rPr lang="is-IS" dirty="0" err="1"/>
              <a:t>back</a:t>
            </a:r>
            <a:r>
              <a:rPr lang="is-IS" dirty="0"/>
              <a:t> </a:t>
            </a:r>
            <a:r>
              <a:rPr lang="is-IS" dirty="0" err="1"/>
              <a:t>times</a:t>
            </a:r>
            <a:r>
              <a:rPr lang="is-IS" dirty="0"/>
              <a:t>, </a:t>
            </a:r>
          </a:p>
          <a:p>
            <a:pPr lvl="1"/>
            <a:r>
              <a:rPr lang="is-IS" dirty="0" err="1"/>
              <a:t>Separation</a:t>
            </a:r>
            <a:r>
              <a:rPr lang="is-IS" dirty="0"/>
              <a:t> on </a:t>
            </a:r>
            <a:r>
              <a:rPr lang="is-IS" dirty="0" err="1"/>
              <a:t>Final</a:t>
            </a:r>
            <a:endParaRPr lang="is-IS" dirty="0"/>
          </a:p>
          <a:p>
            <a:pPr lvl="1"/>
            <a:r>
              <a:rPr lang="is-IS" dirty="0" err="1"/>
              <a:t>Runway</a:t>
            </a:r>
            <a:r>
              <a:rPr lang="is-IS" dirty="0"/>
              <a:t> </a:t>
            </a:r>
            <a:r>
              <a:rPr lang="is-IS" dirty="0" err="1"/>
              <a:t>Usage</a:t>
            </a:r>
            <a:endParaRPr lang="is-IS" dirty="0"/>
          </a:p>
          <a:p>
            <a:pPr lvl="1"/>
            <a:r>
              <a:rPr lang="is-IS" dirty="0" err="1"/>
              <a:t>Peak</a:t>
            </a:r>
            <a:r>
              <a:rPr lang="is-IS" dirty="0"/>
              <a:t> </a:t>
            </a:r>
            <a:r>
              <a:rPr lang="is-IS" dirty="0" err="1"/>
              <a:t>hours</a:t>
            </a:r>
            <a:endParaRPr lang="is-IS" dirty="0"/>
          </a:p>
          <a:p>
            <a:pPr lvl="1"/>
            <a:r>
              <a:rPr lang="is-IS" dirty="0" err="1"/>
              <a:t>Etc</a:t>
            </a:r>
            <a:r>
              <a:rPr lang="is-IS" dirty="0"/>
              <a:t>.</a:t>
            </a:r>
          </a:p>
          <a:p>
            <a:pPr marL="0" indent="0">
              <a:buNone/>
            </a:pPr>
            <a:r>
              <a:rPr lang="is-IS" dirty="0"/>
              <a:t> </a:t>
            </a:r>
          </a:p>
          <a:p>
            <a:pPr lvl="1"/>
            <a:endParaRPr lang="is-IS" dirty="0"/>
          </a:p>
          <a:p>
            <a:r>
              <a:rPr lang="is-IS" dirty="0" err="1"/>
              <a:t>Unify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HMI</a:t>
            </a:r>
          </a:p>
          <a:p>
            <a:pPr lvl="1"/>
            <a:r>
              <a:rPr lang="is-IS" dirty="0" err="1"/>
              <a:t>Prototype</a:t>
            </a:r>
            <a:endParaRPr lang="is-IS" dirty="0"/>
          </a:p>
          <a:p>
            <a:pPr lvl="1"/>
            <a:r>
              <a:rPr lang="is-IS" dirty="0" err="1"/>
              <a:t>Javascript</a:t>
            </a:r>
            <a:r>
              <a:rPr lang="is-IS" dirty="0"/>
              <a:t> - D3, </a:t>
            </a:r>
            <a:r>
              <a:rPr lang="is-IS" sz="1200" dirty="0">
                <a:hlinkClick r:id="rId2"/>
              </a:rPr>
              <a:t>https://d3js.org</a:t>
            </a:r>
            <a:endParaRPr lang="is-IS" sz="1200" dirty="0"/>
          </a:p>
          <a:p>
            <a:pPr lvl="1"/>
            <a:endParaRPr lang="is-IS" dirty="0"/>
          </a:p>
          <a:p>
            <a:pPr lvl="1"/>
            <a:endParaRPr lang="is-IS" dirty="0"/>
          </a:p>
          <a:p>
            <a:endParaRPr lang="is-I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9981B7-C860-4950-BA3E-5CA7751D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95" y="2310047"/>
            <a:ext cx="2169042" cy="12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47D8E239-96C8-490D-A21C-BC5AE833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808" y="3725930"/>
            <a:ext cx="2070253" cy="112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://vikingaskipid/media/preview_images/rot_preview.PNG">
            <a:extLst>
              <a:ext uri="{FF2B5EF4-FFF2-40B4-BE49-F238E27FC236}">
                <a16:creationId xmlns:a16="http://schemas.microsoft.com/office/drawing/2014/main" id="{01BE9F10-2FEA-43D1-B331-FEDAC51B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3" y="2225154"/>
            <a:ext cx="2404261" cy="134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ikingaskipid/media/preview_images/AROT_probability_WTC_M_peak-hours_start_2018-01-01_end_2018-07-01.png">
            <a:extLst>
              <a:ext uri="{FF2B5EF4-FFF2-40B4-BE49-F238E27FC236}">
                <a16:creationId xmlns:a16="http://schemas.microsoft.com/office/drawing/2014/main" id="{AD3E3139-2072-4AFD-8F70-22ACD794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90" y="3673474"/>
            <a:ext cx="1631684" cy="12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ikingaskipid/media/preview_images/rot_landig_time_interval_RWY_01_leader_M_follower_M_BAR_2018-01-01_2018-07-01.png">
            <a:extLst>
              <a:ext uri="{FF2B5EF4-FFF2-40B4-BE49-F238E27FC236}">
                <a16:creationId xmlns:a16="http://schemas.microsoft.com/office/drawing/2014/main" id="{7D9D308D-F0E5-423B-914D-DA4C8F0B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90" y="1130000"/>
            <a:ext cx="1460205" cy="10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4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Traffic Flow Management – Focus Area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1134" y="1200150"/>
            <a:ext cx="7809069" cy="3782093"/>
          </a:xfrm>
        </p:spPr>
        <p:txBody>
          <a:bodyPr>
            <a:normAutofit/>
          </a:bodyPr>
          <a:lstStyle/>
          <a:p>
            <a:r>
              <a:rPr lang="en-US" dirty="0"/>
              <a:t>Air Traffic Forecast current model</a:t>
            </a:r>
          </a:p>
          <a:p>
            <a:pPr lvl="1"/>
            <a:r>
              <a:rPr lang="en-US" dirty="0"/>
              <a:t>Time Series for next day</a:t>
            </a:r>
          </a:p>
          <a:p>
            <a:pPr lvl="1"/>
            <a:r>
              <a:rPr lang="en-US" dirty="0"/>
              <a:t>Day, Night, Westbound, Eastbound and Domestic</a:t>
            </a:r>
          </a:p>
          <a:p>
            <a:endParaRPr lang="en-US" dirty="0"/>
          </a:p>
          <a:p>
            <a:r>
              <a:rPr lang="en-US" dirty="0"/>
              <a:t>Classic Artificial Intelligence</a:t>
            </a:r>
          </a:p>
          <a:p>
            <a:pPr lvl="1"/>
            <a:r>
              <a:rPr lang="en-US" dirty="0"/>
              <a:t>Possible features:</a:t>
            </a:r>
          </a:p>
          <a:p>
            <a:pPr lvl="2"/>
            <a:r>
              <a:rPr lang="en-US" dirty="0"/>
              <a:t>Prior days</a:t>
            </a:r>
          </a:p>
          <a:p>
            <a:pPr lvl="2"/>
            <a:r>
              <a:rPr lang="en-US" dirty="0"/>
              <a:t>Flight Plans	</a:t>
            </a:r>
          </a:p>
          <a:p>
            <a:pPr lvl="2"/>
            <a:r>
              <a:rPr lang="en-US" dirty="0"/>
              <a:t>Weather data (Minimum Time Track)</a:t>
            </a:r>
          </a:p>
          <a:p>
            <a:pPr lvl="1"/>
            <a:r>
              <a:rPr lang="en-US" dirty="0"/>
              <a:t>e.g. neural network problem</a:t>
            </a:r>
            <a:endParaRPr lang="en-US" b="1" dirty="0"/>
          </a:p>
          <a:p>
            <a:endParaRPr lang="en-US" sz="6600" dirty="0"/>
          </a:p>
          <a:p>
            <a:r>
              <a:rPr lang="en-US" dirty="0"/>
              <a:t>Air traffic forecast is used to optimize Air Traffic Controllers on duty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ABD03-3612-4F67-BF66-165DE15B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03" y="2895797"/>
            <a:ext cx="1442667" cy="1444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8AF7A-EAD0-41EE-9851-2030CE3F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703" y="1191204"/>
            <a:ext cx="1451291" cy="1573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26428-3CB0-4EF5-8C79-0E706A13E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58" y="2480626"/>
            <a:ext cx="1442667" cy="15236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AEF3A5B-1215-493C-9D1E-B375EC1C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51" y="1237127"/>
            <a:ext cx="1692759" cy="120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601545"/>
      </p:ext>
    </p:extLst>
  </p:cSld>
  <p:clrMapOvr>
    <a:masterClrMapping/>
  </p:clrMapOvr>
</p:sld>
</file>

<file path=ppt/theme/theme1.xml><?xml version="1.0" encoding="utf-8"?>
<a:theme xmlns:a="http://schemas.openxmlformats.org/drawingml/2006/main" name="Isavia-breidtjald-040216">
  <a:themeElements>
    <a:clrScheme name="Isavia litapalletta 1">
      <a:dk1>
        <a:srgbClr val="272727"/>
      </a:dk1>
      <a:lt1>
        <a:sysClr val="window" lastClr="FFFFFF"/>
      </a:lt1>
      <a:dk2>
        <a:srgbClr val="272727"/>
      </a:dk2>
      <a:lt2>
        <a:srgbClr val="FFFFFE"/>
      </a:lt2>
      <a:accent1>
        <a:srgbClr val="BF3B1F"/>
      </a:accent1>
      <a:accent2>
        <a:srgbClr val="8B7F72"/>
      </a:accent2>
      <a:accent3>
        <a:srgbClr val="1B7D88"/>
      </a:accent3>
      <a:accent4>
        <a:srgbClr val="E0BD19"/>
      </a:accent4>
      <a:accent5>
        <a:srgbClr val="493754"/>
      </a:accent5>
      <a:accent6>
        <a:srgbClr val="D4D3C2"/>
      </a:accent6>
      <a:hlink>
        <a:srgbClr val="005587"/>
      </a:hlink>
      <a:folHlink>
        <a:srgbClr val="0255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savia-breidtjald-040216" id="{F1BC40C1-B0B5-A04B-B19A-42FA5665A57D}" vid="{B534DE44-C852-8B45-8B75-10CD73B7CB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FF2587A89D2348A3BABA6FFACA5E5C" ma:contentTypeVersion="6" ma:contentTypeDescription="Create a new document." ma:contentTypeScope="" ma:versionID="f8c6ba782f9ede3c7e3d34ad300f2a5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776e12710425ef6441a81c479bb71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5E7FD1-B911-40A2-B07D-ED53BA4ACA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999198-C18D-45D6-92D8-233EAE6802C8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5CD52D-56AB-40A8-A2BD-ACF3D34BE1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Isavia-breidtjald-040216 (1)</Template>
  <TotalTime>5920</TotalTime>
  <Words>1100</Words>
  <Application>Microsoft Macintosh PowerPoint</Application>
  <PresentationFormat>On-screen Show (16:9)</PresentationFormat>
  <Paragraphs>261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Italic</vt:lpstr>
      <vt:lpstr>Calibri</vt:lpstr>
      <vt:lpstr>Lucida Grande</vt:lpstr>
      <vt:lpstr>Isavia-breidtjald-040216</vt:lpstr>
      <vt:lpstr>Isavia – Research Ideas</vt:lpstr>
      <vt:lpstr>About isavia</vt:lpstr>
      <vt:lpstr>Keflavik International Airport</vt:lpstr>
      <vt:lpstr>The reykjavik control area</vt:lpstr>
      <vt:lpstr>Project Ideas</vt:lpstr>
      <vt:lpstr>Data warehouse – Big Data Ecosystem</vt:lpstr>
      <vt:lpstr>Keflavik Capacity projects – Focus Area</vt:lpstr>
      <vt:lpstr>Keflavik Capacity measurements – Focus Area</vt:lpstr>
      <vt:lpstr>Air Traffic Flow Management – Focus Area</vt:lpstr>
      <vt:lpstr>Airspace Complexity Measurement – Focus Area</vt:lpstr>
      <vt:lpstr>Automatic separation of aircraft</vt:lpstr>
      <vt:lpstr>Shift optimization</vt:lpstr>
      <vt:lpstr>U-SPace</vt:lpstr>
      <vt:lpstr>Earlier projects (27 projects since 2012) </vt:lpstr>
      <vt:lpstr>Overview of Research Ideas</vt:lpstr>
    </vt:vector>
  </TitlesOfParts>
  <Company>HP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Ný ásýnd</dc:title>
  <dc:creator>Gunnar K. Sigurðsson</dc:creator>
  <cp:lastModifiedBy>Microsoft Office User</cp:lastModifiedBy>
  <cp:revision>90</cp:revision>
  <cp:lastPrinted>2018-05-08T09:53:37Z</cp:lastPrinted>
  <dcterms:created xsi:type="dcterms:W3CDTF">2016-02-15T15:18:55Z</dcterms:created>
  <dcterms:modified xsi:type="dcterms:W3CDTF">2020-03-10T14:13:37Z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0x010100D7FF2587A89D2348A3BABA6FFACA5E5C</vt:lpwstr>
  </property>
</Properties>
</file>