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76" r:id="rId2"/>
    <p:sldId id="383" r:id="rId3"/>
    <p:sldId id="382" r:id="rId4"/>
    <p:sldId id="381" r:id="rId5"/>
    <p:sldId id="377" r:id="rId6"/>
    <p:sldId id="378" r:id="rId7"/>
    <p:sldId id="379" r:id="rId8"/>
    <p:sldId id="380" r:id="rId9"/>
  </p:sldIdLst>
  <p:sldSz cx="9144000" cy="6858000" type="screen4x3"/>
  <p:notesSz cx="6797675" cy="9926638"/>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0077C8"/>
    <a:srgbClr val="0E2C8E"/>
    <a:srgbClr val="E20000"/>
    <a:srgbClr val="E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66" autoAdjust="0"/>
    <p:restoredTop sz="94689" autoAdjust="0"/>
  </p:normalViewPr>
  <p:slideViewPr>
    <p:cSldViewPr>
      <p:cViewPr>
        <p:scale>
          <a:sx n="77" d="100"/>
          <a:sy n="77" d="100"/>
        </p:scale>
        <p:origin x="-1428" y="-42"/>
      </p:cViewPr>
      <p:guideLst>
        <p:guide orient="horz" pos="2112"/>
        <p:guide pos="2880"/>
      </p:guideLst>
    </p:cSldViewPr>
  </p:slideViewPr>
  <p:notesTextViewPr>
    <p:cViewPr>
      <p:scale>
        <a:sx n="100" d="100"/>
        <a:sy n="100" d="100"/>
      </p:scale>
      <p:origin x="0" y="0"/>
    </p:cViewPr>
  </p:notesTextViewPr>
  <p:sorterViewPr>
    <p:cViewPr>
      <p:scale>
        <a:sx n="54" d="100"/>
        <a:sy n="5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2391" tIns="46195" rIns="92391" bIns="46195" rtlCol="0"/>
          <a:lstStyle>
            <a:lvl1pPr algn="l">
              <a:defRPr sz="1200"/>
            </a:lvl1pPr>
          </a:lstStyle>
          <a:p>
            <a:endParaRPr lang="is-IS"/>
          </a:p>
        </p:txBody>
      </p:sp>
      <p:sp>
        <p:nvSpPr>
          <p:cNvPr id="3" name="Date Placeholder 2"/>
          <p:cNvSpPr>
            <a:spLocks noGrp="1"/>
          </p:cNvSpPr>
          <p:nvPr>
            <p:ph type="dt" sz="quarter" idx="1"/>
          </p:nvPr>
        </p:nvSpPr>
        <p:spPr>
          <a:xfrm>
            <a:off x="3850444" y="1"/>
            <a:ext cx="2945659" cy="496332"/>
          </a:xfrm>
          <a:prstGeom prst="rect">
            <a:avLst/>
          </a:prstGeom>
        </p:spPr>
        <p:txBody>
          <a:bodyPr vert="horz" lIns="92391" tIns="46195" rIns="92391" bIns="46195" rtlCol="0"/>
          <a:lstStyle>
            <a:lvl1pPr algn="r">
              <a:defRPr sz="1200"/>
            </a:lvl1pPr>
          </a:lstStyle>
          <a:p>
            <a:fld id="{0AD19904-5AEC-4C07-A750-6A7845024972}" type="datetimeFigureOut">
              <a:rPr lang="is-IS" smtClean="0"/>
              <a:pPr/>
              <a:t>12.2.2015</a:t>
            </a:fld>
            <a:endParaRPr lang="is-IS"/>
          </a:p>
        </p:txBody>
      </p:sp>
      <p:sp>
        <p:nvSpPr>
          <p:cNvPr id="4" name="Footer Placeholder 3"/>
          <p:cNvSpPr>
            <a:spLocks noGrp="1"/>
          </p:cNvSpPr>
          <p:nvPr>
            <p:ph type="ftr" sz="quarter" idx="2"/>
          </p:nvPr>
        </p:nvSpPr>
        <p:spPr>
          <a:xfrm>
            <a:off x="2" y="9428583"/>
            <a:ext cx="2945659" cy="496332"/>
          </a:xfrm>
          <a:prstGeom prst="rect">
            <a:avLst/>
          </a:prstGeom>
        </p:spPr>
        <p:txBody>
          <a:bodyPr vert="horz" lIns="92391" tIns="46195" rIns="92391" bIns="46195" rtlCol="0" anchor="b"/>
          <a:lstStyle>
            <a:lvl1pPr algn="l">
              <a:defRPr sz="1200"/>
            </a:lvl1pPr>
          </a:lstStyle>
          <a:p>
            <a:endParaRPr lang="is-IS"/>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2391" tIns="46195" rIns="92391" bIns="46195" rtlCol="0" anchor="b"/>
          <a:lstStyle>
            <a:lvl1pPr algn="r">
              <a:defRPr sz="1200"/>
            </a:lvl1pPr>
          </a:lstStyle>
          <a:p>
            <a:fld id="{B42C6B50-AE83-4E98-AF64-D578C03374A0}" type="slidenum">
              <a:rPr lang="is-IS" smtClean="0"/>
              <a:pPr/>
              <a:t>‹#›</a:t>
            </a:fld>
            <a:endParaRPr lang="is-IS"/>
          </a:p>
        </p:txBody>
      </p:sp>
    </p:spTree>
    <p:extLst>
      <p:ext uri="{BB962C8B-B14F-4D97-AF65-F5344CB8AC3E}">
        <p14:creationId xmlns:p14="http://schemas.microsoft.com/office/powerpoint/2010/main" val="2065847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332"/>
          </a:xfrm>
          <a:prstGeom prst="rect">
            <a:avLst/>
          </a:prstGeom>
        </p:spPr>
        <p:txBody>
          <a:bodyPr vert="horz" lIns="92391" tIns="46195" rIns="92391" bIns="46195" rtlCol="0"/>
          <a:lstStyle>
            <a:lvl1pPr algn="l">
              <a:defRPr sz="1200"/>
            </a:lvl1pPr>
          </a:lstStyle>
          <a:p>
            <a:endParaRPr lang="is-IS"/>
          </a:p>
        </p:txBody>
      </p:sp>
      <p:sp>
        <p:nvSpPr>
          <p:cNvPr id="3" name="Date Placeholder 2"/>
          <p:cNvSpPr>
            <a:spLocks noGrp="1"/>
          </p:cNvSpPr>
          <p:nvPr>
            <p:ph type="dt" idx="1"/>
          </p:nvPr>
        </p:nvSpPr>
        <p:spPr>
          <a:xfrm>
            <a:off x="3850444" y="1"/>
            <a:ext cx="2945659" cy="496332"/>
          </a:xfrm>
          <a:prstGeom prst="rect">
            <a:avLst/>
          </a:prstGeom>
        </p:spPr>
        <p:txBody>
          <a:bodyPr vert="horz" lIns="92391" tIns="46195" rIns="92391" bIns="46195" rtlCol="0"/>
          <a:lstStyle>
            <a:lvl1pPr algn="r">
              <a:defRPr sz="1200"/>
            </a:lvl1pPr>
          </a:lstStyle>
          <a:p>
            <a:fld id="{3691CB5C-CF0A-451C-8366-967E0F21C600}" type="datetimeFigureOut">
              <a:rPr lang="is-IS" smtClean="0"/>
              <a:pPr/>
              <a:t>12.2.2015</a:t>
            </a:fld>
            <a:endParaRPr lang="is-IS"/>
          </a:p>
        </p:txBody>
      </p:sp>
      <p:sp>
        <p:nvSpPr>
          <p:cNvPr id="4" name="Slide Image Placeholder 3"/>
          <p:cNvSpPr>
            <a:spLocks noGrp="1" noRot="1" noChangeAspect="1"/>
          </p:cNvSpPr>
          <p:nvPr>
            <p:ph type="sldImg" idx="2"/>
          </p:nvPr>
        </p:nvSpPr>
        <p:spPr>
          <a:xfrm>
            <a:off x="915988" y="742950"/>
            <a:ext cx="4965700" cy="3724275"/>
          </a:xfrm>
          <a:prstGeom prst="rect">
            <a:avLst/>
          </a:prstGeom>
          <a:noFill/>
          <a:ln w="12700">
            <a:solidFill>
              <a:prstClr val="black"/>
            </a:solidFill>
          </a:ln>
        </p:spPr>
        <p:txBody>
          <a:bodyPr vert="horz" lIns="92391" tIns="46195" rIns="92391" bIns="46195" rtlCol="0" anchor="ctr"/>
          <a:lstStyle/>
          <a:p>
            <a:endParaRPr lang="is-I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2391" tIns="46195" rIns="92391" bIns="4619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2" y="9428583"/>
            <a:ext cx="2945659" cy="496332"/>
          </a:xfrm>
          <a:prstGeom prst="rect">
            <a:avLst/>
          </a:prstGeom>
        </p:spPr>
        <p:txBody>
          <a:bodyPr vert="horz" lIns="92391" tIns="46195" rIns="92391" bIns="46195" rtlCol="0" anchor="b"/>
          <a:lstStyle>
            <a:lvl1pPr algn="l">
              <a:defRPr sz="1200"/>
            </a:lvl1pPr>
          </a:lstStyle>
          <a:p>
            <a:endParaRPr lang="is-IS"/>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2391" tIns="46195" rIns="92391" bIns="46195" rtlCol="0" anchor="b"/>
          <a:lstStyle>
            <a:lvl1pPr algn="r">
              <a:defRPr sz="1200"/>
            </a:lvl1pPr>
          </a:lstStyle>
          <a:p>
            <a:fld id="{16704A12-0D4F-4C12-9B06-2C8D1367AEB5}" type="slidenum">
              <a:rPr lang="is-IS" smtClean="0"/>
              <a:pPr/>
              <a:t>‹#›</a:t>
            </a:fld>
            <a:endParaRPr lang="is-IS"/>
          </a:p>
        </p:txBody>
      </p:sp>
    </p:spTree>
    <p:extLst>
      <p:ext uri="{BB962C8B-B14F-4D97-AF65-F5344CB8AC3E}">
        <p14:creationId xmlns:p14="http://schemas.microsoft.com/office/powerpoint/2010/main" val="161108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a:p>
            <a:r>
              <a:rPr lang="is-IS" dirty="0"/>
              <a:t> </a:t>
            </a:r>
            <a:r>
              <a:rPr lang="is-IS" dirty="0">
                <a:ea typeface="SimSun"/>
                <a:cs typeface="Times New Roman"/>
              </a:rPr>
              <a:t>Glæra 1: Ný nálgun – einföldun – sveigjanleiki – einingarverð </a:t>
            </a:r>
          </a:p>
          <a:p>
            <a:pPr marL="346466" indent="-346466">
              <a:buFont typeface="Symbol"/>
              <a:buChar char=""/>
            </a:pPr>
            <a:r>
              <a:rPr lang="is-IS" dirty="0">
                <a:ea typeface="SimSun"/>
                <a:cs typeface="Times New Roman"/>
              </a:rPr>
              <a:t>Einingarverð „</a:t>
            </a:r>
            <a:r>
              <a:rPr lang="is-IS" dirty="0" err="1">
                <a:ea typeface="SimSun"/>
                <a:cs typeface="Times New Roman"/>
              </a:rPr>
              <a:t>Unit</a:t>
            </a:r>
            <a:r>
              <a:rPr lang="is-IS" dirty="0">
                <a:ea typeface="SimSun"/>
                <a:cs typeface="Times New Roman"/>
              </a:rPr>
              <a:t> </a:t>
            </a:r>
            <a:r>
              <a:rPr lang="is-IS" dirty="0" err="1">
                <a:ea typeface="SimSun"/>
                <a:cs typeface="Times New Roman"/>
              </a:rPr>
              <a:t>costs</a:t>
            </a:r>
            <a:r>
              <a:rPr lang="is-IS" dirty="0">
                <a:ea typeface="SimSun"/>
                <a:cs typeface="Times New Roman"/>
              </a:rPr>
              <a:t>“ við útreikning og eftirlit - &gt; einingabókhald ! </a:t>
            </a:r>
          </a:p>
          <a:p>
            <a:pPr marL="750677" lvl="1" indent="-288722">
              <a:buFont typeface="Courier New"/>
              <a:buChar char="o"/>
            </a:pPr>
            <a:r>
              <a:rPr lang="is-IS" dirty="0">
                <a:ea typeface="SimSun"/>
                <a:cs typeface="Times New Roman"/>
              </a:rPr>
              <a:t>Einingarverð er ekki það sama og hámarksupphæð sem má nota í hvern lið.</a:t>
            </a:r>
          </a:p>
          <a:p>
            <a:pPr marL="346466" indent="-346466">
              <a:buFont typeface="Symbol"/>
              <a:buChar char=""/>
            </a:pPr>
            <a:r>
              <a:rPr lang="is-IS" dirty="0">
                <a:ea typeface="SimSun"/>
                <a:cs typeface="Times New Roman"/>
              </a:rPr>
              <a:t>Raunkostnaður „skiptir ekki máli“ þegar kemur að eftirliti – en fjárhagsbókhald þarf að vera í lagi</a:t>
            </a:r>
          </a:p>
          <a:p>
            <a:pPr marL="346466" indent="-346466">
              <a:buFont typeface="Symbol"/>
              <a:buChar char=""/>
            </a:pPr>
            <a:r>
              <a:rPr lang="is-IS" dirty="0">
                <a:ea typeface="SimSun"/>
                <a:cs typeface="Times New Roman"/>
              </a:rPr>
              <a:t>Einingabókhald í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r>
              <a:rPr lang="is-IS" dirty="0">
                <a:ea typeface="SimSun"/>
                <a:cs typeface="Times New Roman"/>
              </a:rPr>
              <a:t> – hvað er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endParaRPr lang="is-IS" dirty="0">
              <a:ea typeface="SimSun"/>
              <a:cs typeface="Times New Roman"/>
            </a:endParaRPr>
          </a:p>
          <a:p>
            <a:pPr marL="346466" indent="-346466">
              <a:buFont typeface="Symbol"/>
              <a:buChar char=""/>
            </a:pPr>
            <a:r>
              <a:rPr lang="is-IS" dirty="0">
                <a:ea typeface="SimSun"/>
                <a:cs typeface="Times New Roman"/>
              </a:rPr>
              <a:t>Fjárhagsbókhald á „ykkar forsendum“. </a:t>
            </a:r>
          </a:p>
          <a:p>
            <a:pPr marL="346466" indent="-346466">
              <a:buFont typeface="Symbol"/>
              <a:buChar char=""/>
            </a:pPr>
            <a:r>
              <a:rPr lang="is-IS" dirty="0">
                <a:ea typeface="SimSun"/>
                <a:cs typeface="Times New Roman"/>
              </a:rPr>
              <a:t>Styrkurinn er hámarksupphæð sem er ekki föst í hendi – mikilvægt að verkefnastjóri hafi það í huga</a:t>
            </a:r>
          </a:p>
          <a:p>
            <a:pPr marL="346466" indent="-346466">
              <a:buFont typeface="Symbol"/>
              <a:buChar char=""/>
            </a:pPr>
            <a:r>
              <a:rPr lang="is-IS" dirty="0">
                <a:ea typeface="SimSun"/>
                <a:cs typeface="Times New Roman"/>
              </a:rPr>
              <a:t>Mikill sveigjanleika hefur kosti og galla</a:t>
            </a:r>
          </a:p>
          <a:p>
            <a:pPr marL="750677" lvl="1" indent="-288722">
              <a:buFont typeface="Courier New"/>
              <a:buChar char="o"/>
            </a:pPr>
            <a:r>
              <a:rPr lang="is-IS" dirty="0">
                <a:ea typeface="SimSun"/>
                <a:cs typeface="Times New Roman"/>
              </a:rPr>
              <a:t>Ekki ein leið fyrir alla sem talin er örugg en gæti verið frekar löng og stundum leiðinleg heldur þarf hver að finna sinn veg. Mjög mikilvægt er að verkefnastjóri gefi sér góðan tíma í að velja þá leið sem best hentar hans hóp og passa vel upp á að týna engum, hafa alla „í bandi“ fyrsta spölinn á meðan fólk áttar sig á veginum og í hvaða átt er verið að fara. </a:t>
            </a:r>
          </a:p>
          <a:p>
            <a:pPr marL="750677" lvl="1" indent="-288722">
              <a:buFont typeface="Courier New"/>
              <a:buChar char="o"/>
            </a:pPr>
            <a:r>
              <a:rPr lang="is-IS" dirty="0">
                <a:ea typeface="SimSun"/>
                <a:cs typeface="Times New Roman"/>
              </a:rPr>
              <a:t>Hafa samband við landskrifstofu ef þið eruð ekki viss</a:t>
            </a:r>
          </a:p>
          <a:p>
            <a:endParaRPr lang="is-IS" dirty="0"/>
          </a:p>
          <a:p>
            <a:endParaRPr lang="is-IS" dirty="0"/>
          </a:p>
        </p:txBody>
      </p:sp>
      <p:sp>
        <p:nvSpPr>
          <p:cNvPr id="4" name="Slide Number Placeholder 3"/>
          <p:cNvSpPr>
            <a:spLocks noGrp="1"/>
          </p:cNvSpPr>
          <p:nvPr>
            <p:ph type="sldNum" sz="quarter" idx="10"/>
          </p:nvPr>
        </p:nvSpPr>
        <p:spPr/>
        <p:txBody>
          <a:bodyPr/>
          <a:lstStyle/>
          <a:p>
            <a:fld id="{36065BC0-BD75-4DD8-9845-096CF7A98D34}" type="slidenum">
              <a:rPr lang="is-IS" smtClean="0"/>
              <a:pPr/>
              <a:t>1</a:t>
            </a:fld>
            <a:endParaRPr lang="is-IS"/>
          </a:p>
        </p:txBody>
      </p:sp>
    </p:spTree>
    <p:extLst>
      <p:ext uri="{BB962C8B-B14F-4D97-AF65-F5344CB8AC3E}">
        <p14:creationId xmlns:p14="http://schemas.microsoft.com/office/powerpoint/2010/main" val="1273097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a:p>
            <a:r>
              <a:rPr lang="is-IS" dirty="0"/>
              <a:t> </a:t>
            </a:r>
            <a:r>
              <a:rPr lang="is-IS" dirty="0">
                <a:ea typeface="SimSun"/>
                <a:cs typeface="Times New Roman"/>
              </a:rPr>
              <a:t>Glæra 1: Ný nálgun – einföldun – sveigjanleiki – einingarverð </a:t>
            </a:r>
          </a:p>
          <a:p>
            <a:pPr marL="346466" indent="-346466">
              <a:buFont typeface="Symbol"/>
              <a:buChar char=""/>
            </a:pPr>
            <a:r>
              <a:rPr lang="is-IS" dirty="0">
                <a:ea typeface="SimSun"/>
                <a:cs typeface="Times New Roman"/>
              </a:rPr>
              <a:t>Einingarverð „</a:t>
            </a:r>
            <a:r>
              <a:rPr lang="is-IS" dirty="0" err="1">
                <a:ea typeface="SimSun"/>
                <a:cs typeface="Times New Roman"/>
              </a:rPr>
              <a:t>Unit</a:t>
            </a:r>
            <a:r>
              <a:rPr lang="is-IS" dirty="0">
                <a:ea typeface="SimSun"/>
                <a:cs typeface="Times New Roman"/>
              </a:rPr>
              <a:t> </a:t>
            </a:r>
            <a:r>
              <a:rPr lang="is-IS" dirty="0" err="1">
                <a:ea typeface="SimSun"/>
                <a:cs typeface="Times New Roman"/>
              </a:rPr>
              <a:t>costs</a:t>
            </a:r>
            <a:r>
              <a:rPr lang="is-IS" dirty="0">
                <a:ea typeface="SimSun"/>
                <a:cs typeface="Times New Roman"/>
              </a:rPr>
              <a:t>“ við útreikning og eftirlit - &gt; einingabókhald ! </a:t>
            </a:r>
          </a:p>
          <a:p>
            <a:pPr marL="750677" lvl="1" indent="-288722">
              <a:buFont typeface="Courier New"/>
              <a:buChar char="o"/>
            </a:pPr>
            <a:r>
              <a:rPr lang="is-IS" dirty="0">
                <a:ea typeface="SimSun"/>
                <a:cs typeface="Times New Roman"/>
              </a:rPr>
              <a:t>Einingarverð er ekki það sama og hámarksupphæð sem má nota í hvern lið.</a:t>
            </a:r>
          </a:p>
          <a:p>
            <a:pPr marL="346466" indent="-346466">
              <a:buFont typeface="Symbol"/>
              <a:buChar char=""/>
            </a:pPr>
            <a:r>
              <a:rPr lang="is-IS" dirty="0">
                <a:ea typeface="SimSun"/>
                <a:cs typeface="Times New Roman"/>
              </a:rPr>
              <a:t>Raunkostnaður „skiptir ekki máli“ þegar kemur að eftirliti – en fjárhagsbókhald þarf að vera í lagi</a:t>
            </a:r>
          </a:p>
          <a:p>
            <a:pPr marL="346466" indent="-346466">
              <a:buFont typeface="Symbol"/>
              <a:buChar char=""/>
            </a:pPr>
            <a:r>
              <a:rPr lang="is-IS" dirty="0">
                <a:ea typeface="SimSun"/>
                <a:cs typeface="Times New Roman"/>
              </a:rPr>
              <a:t>Einingabókhald í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r>
              <a:rPr lang="is-IS" dirty="0">
                <a:ea typeface="SimSun"/>
                <a:cs typeface="Times New Roman"/>
              </a:rPr>
              <a:t> – hvað er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endParaRPr lang="is-IS" dirty="0">
              <a:ea typeface="SimSun"/>
              <a:cs typeface="Times New Roman"/>
            </a:endParaRPr>
          </a:p>
          <a:p>
            <a:pPr marL="346466" indent="-346466">
              <a:buFont typeface="Symbol"/>
              <a:buChar char=""/>
            </a:pPr>
            <a:r>
              <a:rPr lang="is-IS" dirty="0">
                <a:ea typeface="SimSun"/>
                <a:cs typeface="Times New Roman"/>
              </a:rPr>
              <a:t>Fjárhagsbókhald á „ykkar forsendum“. </a:t>
            </a:r>
          </a:p>
          <a:p>
            <a:pPr marL="346466" indent="-346466">
              <a:buFont typeface="Symbol"/>
              <a:buChar char=""/>
            </a:pPr>
            <a:r>
              <a:rPr lang="is-IS" dirty="0">
                <a:ea typeface="SimSun"/>
                <a:cs typeface="Times New Roman"/>
              </a:rPr>
              <a:t>Styrkurinn er hámarksupphæð sem er ekki föst í hendi – mikilvægt að verkefnastjóri hafi það í huga</a:t>
            </a:r>
          </a:p>
          <a:p>
            <a:pPr marL="346466" indent="-346466">
              <a:buFont typeface="Symbol"/>
              <a:buChar char=""/>
            </a:pPr>
            <a:r>
              <a:rPr lang="is-IS" dirty="0">
                <a:ea typeface="SimSun"/>
                <a:cs typeface="Times New Roman"/>
              </a:rPr>
              <a:t>Mikill sveigjanleika hefur kosti og galla</a:t>
            </a:r>
          </a:p>
          <a:p>
            <a:pPr marL="750677" lvl="1" indent="-288722">
              <a:buFont typeface="Courier New"/>
              <a:buChar char="o"/>
            </a:pPr>
            <a:r>
              <a:rPr lang="is-IS" dirty="0">
                <a:ea typeface="SimSun"/>
                <a:cs typeface="Times New Roman"/>
              </a:rPr>
              <a:t>Ekki ein leið fyrir alla sem talin er örugg en gæti verið frekar löng og stundum leiðinleg heldur þarf hver að finna sinn veg. Mjög mikilvægt er að verkefnastjóri gefi sér góðan tíma í að velja þá leið sem best hentar hans hóp og passa vel upp á að týna engum, hafa alla „í bandi“ fyrsta spölinn á meðan fólk áttar sig á veginum og í hvaða átt er verið að fara. </a:t>
            </a:r>
          </a:p>
          <a:p>
            <a:pPr marL="750677" lvl="1" indent="-288722">
              <a:buFont typeface="Courier New"/>
              <a:buChar char="o"/>
            </a:pPr>
            <a:r>
              <a:rPr lang="is-IS" dirty="0">
                <a:ea typeface="SimSun"/>
                <a:cs typeface="Times New Roman"/>
              </a:rPr>
              <a:t>Hafa samband við landskrifstofu ef þið eruð ekki viss</a:t>
            </a:r>
          </a:p>
          <a:p>
            <a:endParaRPr lang="is-IS" dirty="0"/>
          </a:p>
          <a:p>
            <a:endParaRPr lang="is-IS" dirty="0"/>
          </a:p>
        </p:txBody>
      </p:sp>
      <p:sp>
        <p:nvSpPr>
          <p:cNvPr id="4" name="Slide Number Placeholder 3"/>
          <p:cNvSpPr>
            <a:spLocks noGrp="1"/>
          </p:cNvSpPr>
          <p:nvPr>
            <p:ph type="sldNum" sz="quarter" idx="10"/>
          </p:nvPr>
        </p:nvSpPr>
        <p:spPr/>
        <p:txBody>
          <a:bodyPr/>
          <a:lstStyle/>
          <a:p>
            <a:fld id="{36065BC0-BD75-4DD8-9845-096CF7A98D34}" type="slidenum">
              <a:rPr lang="is-IS" smtClean="0">
                <a:solidFill>
                  <a:prstClr val="black"/>
                </a:solidFill>
              </a:rPr>
              <a:pPr/>
              <a:t>2</a:t>
            </a:fld>
            <a:endParaRPr lang="is-IS">
              <a:solidFill>
                <a:prstClr val="black"/>
              </a:solidFill>
            </a:endParaRPr>
          </a:p>
        </p:txBody>
      </p:sp>
    </p:spTree>
    <p:extLst>
      <p:ext uri="{BB962C8B-B14F-4D97-AF65-F5344CB8AC3E}">
        <p14:creationId xmlns:p14="http://schemas.microsoft.com/office/powerpoint/2010/main" val="127309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a:p>
            <a:r>
              <a:rPr lang="is-IS" dirty="0"/>
              <a:t> </a:t>
            </a:r>
            <a:r>
              <a:rPr lang="is-IS" dirty="0">
                <a:ea typeface="SimSun"/>
                <a:cs typeface="Times New Roman"/>
              </a:rPr>
              <a:t>Glæra 1: Ný nálgun – einföldun – sveigjanleiki – einingarverð </a:t>
            </a:r>
          </a:p>
          <a:p>
            <a:pPr marL="346466" indent="-346466">
              <a:buFont typeface="Symbol"/>
              <a:buChar char=""/>
            </a:pPr>
            <a:r>
              <a:rPr lang="is-IS" dirty="0">
                <a:ea typeface="SimSun"/>
                <a:cs typeface="Times New Roman"/>
              </a:rPr>
              <a:t>Einingarverð „</a:t>
            </a:r>
            <a:r>
              <a:rPr lang="is-IS" dirty="0" err="1">
                <a:ea typeface="SimSun"/>
                <a:cs typeface="Times New Roman"/>
              </a:rPr>
              <a:t>Unit</a:t>
            </a:r>
            <a:r>
              <a:rPr lang="is-IS" dirty="0">
                <a:ea typeface="SimSun"/>
                <a:cs typeface="Times New Roman"/>
              </a:rPr>
              <a:t> </a:t>
            </a:r>
            <a:r>
              <a:rPr lang="is-IS" dirty="0" err="1">
                <a:ea typeface="SimSun"/>
                <a:cs typeface="Times New Roman"/>
              </a:rPr>
              <a:t>costs</a:t>
            </a:r>
            <a:r>
              <a:rPr lang="is-IS" dirty="0">
                <a:ea typeface="SimSun"/>
                <a:cs typeface="Times New Roman"/>
              </a:rPr>
              <a:t>“ við útreikning og eftirlit - &gt; einingabókhald ! </a:t>
            </a:r>
          </a:p>
          <a:p>
            <a:pPr marL="750677" lvl="1" indent="-288722">
              <a:buFont typeface="Courier New"/>
              <a:buChar char="o"/>
            </a:pPr>
            <a:r>
              <a:rPr lang="is-IS" dirty="0">
                <a:ea typeface="SimSun"/>
                <a:cs typeface="Times New Roman"/>
              </a:rPr>
              <a:t>Einingarverð er ekki það sama og hámarksupphæð sem má nota í hvern lið.</a:t>
            </a:r>
          </a:p>
          <a:p>
            <a:pPr marL="346466" indent="-346466">
              <a:buFont typeface="Symbol"/>
              <a:buChar char=""/>
            </a:pPr>
            <a:r>
              <a:rPr lang="is-IS" dirty="0">
                <a:ea typeface="SimSun"/>
                <a:cs typeface="Times New Roman"/>
              </a:rPr>
              <a:t>Raunkostnaður „skiptir ekki máli“ þegar kemur að eftirliti – en fjárhagsbókhald þarf að vera í lagi</a:t>
            </a:r>
          </a:p>
          <a:p>
            <a:pPr marL="346466" indent="-346466">
              <a:buFont typeface="Symbol"/>
              <a:buChar char=""/>
            </a:pPr>
            <a:r>
              <a:rPr lang="is-IS" dirty="0">
                <a:ea typeface="SimSun"/>
                <a:cs typeface="Times New Roman"/>
              </a:rPr>
              <a:t>Einingabókhald í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r>
              <a:rPr lang="is-IS" dirty="0">
                <a:ea typeface="SimSun"/>
                <a:cs typeface="Times New Roman"/>
              </a:rPr>
              <a:t> – hvað er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endParaRPr lang="is-IS" dirty="0">
              <a:ea typeface="SimSun"/>
              <a:cs typeface="Times New Roman"/>
            </a:endParaRPr>
          </a:p>
          <a:p>
            <a:pPr marL="346466" indent="-346466">
              <a:buFont typeface="Symbol"/>
              <a:buChar char=""/>
            </a:pPr>
            <a:r>
              <a:rPr lang="is-IS" dirty="0">
                <a:ea typeface="SimSun"/>
                <a:cs typeface="Times New Roman"/>
              </a:rPr>
              <a:t>Fjárhagsbókhald á „ykkar forsendum“. </a:t>
            </a:r>
          </a:p>
          <a:p>
            <a:pPr marL="346466" indent="-346466">
              <a:buFont typeface="Symbol"/>
              <a:buChar char=""/>
            </a:pPr>
            <a:r>
              <a:rPr lang="is-IS" dirty="0">
                <a:ea typeface="SimSun"/>
                <a:cs typeface="Times New Roman"/>
              </a:rPr>
              <a:t>Styrkurinn er hámarksupphæð sem er ekki föst í hendi – mikilvægt að verkefnastjóri hafi það í huga</a:t>
            </a:r>
          </a:p>
          <a:p>
            <a:pPr marL="346466" indent="-346466">
              <a:buFont typeface="Symbol"/>
              <a:buChar char=""/>
            </a:pPr>
            <a:r>
              <a:rPr lang="is-IS" dirty="0">
                <a:ea typeface="SimSun"/>
                <a:cs typeface="Times New Roman"/>
              </a:rPr>
              <a:t>Mikill sveigjanleika hefur kosti og galla</a:t>
            </a:r>
          </a:p>
          <a:p>
            <a:pPr marL="750677" lvl="1" indent="-288722">
              <a:buFont typeface="Courier New"/>
              <a:buChar char="o"/>
            </a:pPr>
            <a:r>
              <a:rPr lang="is-IS" dirty="0">
                <a:ea typeface="SimSun"/>
                <a:cs typeface="Times New Roman"/>
              </a:rPr>
              <a:t>Ekki ein leið fyrir alla sem talin er örugg en gæti verið frekar löng og stundum leiðinleg heldur þarf hver að finna sinn veg. Mjög mikilvægt er að verkefnastjóri gefi sér góðan tíma í að velja þá leið sem best hentar hans hóp og passa vel upp á að týna engum, hafa alla „í bandi“ fyrsta spölinn á meðan fólk áttar sig á veginum og í hvaða átt er verið að fara. </a:t>
            </a:r>
          </a:p>
          <a:p>
            <a:pPr marL="750677" lvl="1" indent="-288722">
              <a:buFont typeface="Courier New"/>
              <a:buChar char="o"/>
            </a:pPr>
            <a:r>
              <a:rPr lang="is-IS" dirty="0">
                <a:ea typeface="SimSun"/>
                <a:cs typeface="Times New Roman"/>
              </a:rPr>
              <a:t>Hafa samband við landskrifstofu ef þið eruð ekki viss</a:t>
            </a:r>
          </a:p>
          <a:p>
            <a:endParaRPr lang="is-IS" dirty="0"/>
          </a:p>
          <a:p>
            <a:endParaRPr lang="is-IS" dirty="0"/>
          </a:p>
        </p:txBody>
      </p:sp>
      <p:sp>
        <p:nvSpPr>
          <p:cNvPr id="4" name="Slide Number Placeholder 3"/>
          <p:cNvSpPr>
            <a:spLocks noGrp="1"/>
          </p:cNvSpPr>
          <p:nvPr>
            <p:ph type="sldNum" sz="quarter" idx="10"/>
          </p:nvPr>
        </p:nvSpPr>
        <p:spPr/>
        <p:txBody>
          <a:bodyPr/>
          <a:lstStyle/>
          <a:p>
            <a:fld id="{36065BC0-BD75-4DD8-9845-096CF7A98D34}" type="slidenum">
              <a:rPr lang="is-IS" smtClean="0">
                <a:solidFill>
                  <a:prstClr val="black"/>
                </a:solidFill>
              </a:rPr>
              <a:pPr/>
              <a:t>3</a:t>
            </a:fld>
            <a:endParaRPr lang="is-IS">
              <a:solidFill>
                <a:prstClr val="black"/>
              </a:solidFill>
            </a:endParaRPr>
          </a:p>
        </p:txBody>
      </p:sp>
    </p:spTree>
    <p:extLst>
      <p:ext uri="{BB962C8B-B14F-4D97-AF65-F5344CB8AC3E}">
        <p14:creationId xmlns:p14="http://schemas.microsoft.com/office/powerpoint/2010/main" val="1273097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a:p>
            <a:r>
              <a:rPr lang="is-IS" dirty="0"/>
              <a:t> </a:t>
            </a:r>
            <a:r>
              <a:rPr lang="is-IS" dirty="0">
                <a:ea typeface="SimSun"/>
                <a:cs typeface="Times New Roman"/>
              </a:rPr>
              <a:t>Glæra 1: Ný nálgun – einföldun – sveigjanleiki – einingarverð </a:t>
            </a:r>
          </a:p>
          <a:p>
            <a:pPr marL="346466" indent="-346466">
              <a:buFont typeface="Symbol"/>
              <a:buChar char=""/>
            </a:pPr>
            <a:r>
              <a:rPr lang="is-IS" dirty="0">
                <a:ea typeface="SimSun"/>
                <a:cs typeface="Times New Roman"/>
              </a:rPr>
              <a:t>Einingarverð „</a:t>
            </a:r>
            <a:r>
              <a:rPr lang="is-IS" dirty="0" err="1">
                <a:ea typeface="SimSun"/>
                <a:cs typeface="Times New Roman"/>
              </a:rPr>
              <a:t>Unit</a:t>
            </a:r>
            <a:r>
              <a:rPr lang="is-IS" dirty="0">
                <a:ea typeface="SimSun"/>
                <a:cs typeface="Times New Roman"/>
              </a:rPr>
              <a:t> </a:t>
            </a:r>
            <a:r>
              <a:rPr lang="is-IS" dirty="0" err="1">
                <a:ea typeface="SimSun"/>
                <a:cs typeface="Times New Roman"/>
              </a:rPr>
              <a:t>costs</a:t>
            </a:r>
            <a:r>
              <a:rPr lang="is-IS" dirty="0">
                <a:ea typeface="SimSun"/>
                <a:cs typeface="Times New Roman"/>
              </a:rPr>
              <a:t>“ við útreikning og eftirlit - &gt; einingabókhald ! </a:t>
            </a:r>
          </a:p>
          <a:p>
            <a:pPr marL="750677" lvl="1" indent="-288722">
              <a:buFont typeface="Courier New"/>
              <a:buChar char="o"/>
            </a:pPr>
            <a:r>
              <a:rPr lang="is-IS" dirty="0">
                <a:ea typeface="SimSun"/>
                <a:cs typeface="Times New Roman"/>
              </a:rPr>
              <a:t>Einingarverð er ekki það sama og hámarksupphæð sem má nota í hvern lið.</a:t>
            </a:r>
          </a:p>
          <a:p>
            <a:pPr marL="346466" indent="-346466">
              <a:buFont typeface="Symbol"/>
              <a:buChar char=""/>
            </a:pPr>
            <a:r>
              <a:rPr lang="is-IS" dirty="0">
                <a:ea typeface="SimSun"/>
                <a:cs typeface="Times New Roman"/>
              </a:rPr>
              <a:t>Raunkostnaður „skiptir ekki máli“ þegar kemur að eftirliti – en fjárhagsbókhald þarf að vera í lagi</a:t>
            </a:r>
          </a:p>
          <a:p>
            <a:pPr marL="346466" indent="-346466">
              <a:buFont typeface="Symbol"/>
              <a:buChar char=""/>
            </a:pPr>
            <a:r>
              <a:rPr lang="is-IS" dirty="0">
                <a:ea typeface="SimSun"/>
                <a:cs typeface="Times New Roman"/>
              </a:rPr>
              <a:t>Einingabókhald í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r>
              <a:rPr lang="is-IS" dirty="0">
                <a:ea typeface="SimSun"/>
                <a:cs typeface="Times New Roman"/>
              </a:rPr>
              <a:t> – hvað er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endParaRPr lang="is-IS" dirty="0">
              <a:ea typeface="SimSun"/>
              <a:cs typeface="Times New Roman"/>
            </a:endParaRPr>
          </a:p>
          <a:p>
            <a:pPr marL="346466" indent="-346466">
              <a:buFont typeface="Symbol"/>
              <a:buChar char=""/>
            </a:pPr>
            <a:r>
              <a:rPr lang="is-IS" dirty="0">
                <a:ea typeface="SimSun"/>
                <a:cs typeface="Times New Roman"/>
              </a:rPr>
              <a:t>Fjárhagsbókhald á „ykkar forsendum“. </a:t>
            </a:r>
          </a:p>
          <a:p>
            <a:pPr marL="346466" indent="-346466">
              <a:buFont typeface="Symbol"/>
              <a:buChar char=""/>
            </a:pPr>
            <a:r>
              <a:rPr lang="is-IS" dirty="0">
                <a:ea typeface="SimSun"/>
                <a:cs typeface="Times New Roman"/>
              </a:rPr>
              <a:t>Styrkurinn er hámarksupphæð sem er ekki föst í hendi – mikilvægt að verkefnastjóri hafi það í huga</a:t>
            </a:r>
          </a:p>
          <a:p>
            <a:pPr marL="346466" indent="-346466">
              <a:buFont typeface="Symbol"/>
              <a:buChar char=""/>
            </a:pPr>
            <a:r>
              <a:rPr lang="is-IS" dirty="0">
                <a:ea typeface="SimSun"/>
                <a:cs typeface="Times New Roman"/>
              </a:rPr>
              <a:t>Mikill sveigjanleika hefur kosti og galla</a:t>
            </a:r>
          </a:p>
          <a:p>
            <a:pPr marL="750677" lvl="1" indent="-288722">
              <a:buFont typeface="Courier New"/>
              <a:buChar char="o"/>
            </a:pPr>
            <a:r>
              <a:rPr lang="is-IS" dirty="0">
                <a:ea typeface="SimSun"/>
                <a:cs typeface="Times New Roman"/>
              </a:rPr>
              <a:t>Ekki ein leið fyrir alla sem talin er örugg en gæti verið frekar löng og stundum leiðinleg heldur þarf hver að finna sinn veg. Mjög mikilvægt er að verkefnastjóri gefi sér góðan tíma í að velja þá leið sem best hentar hans hóp og passa vel upp á að týna engum, hafa alla „í bandi“ fyrsta spölinn á meðan fólk áttar sig á veginum og í hvaða átt er verið að fara. </a:t>
            </a:r>
          </a:p>
          <a:p>
            <a:pPr marL="750677" lvl="1" indent="-288722">
              <a:buFont typeface="Courier New"/>
              <a:buChar char="o"/>
            </a:pPr>
            <a:r>
              <a:rPr lang="is-IS" dirty="0">
                <a:ea typeface="SimSun"/>
                <a:cs typeface="Times New Roman"/>
              </a:rPr>
              <a:t>Hafa samband við landskrifstofu ef þið eruð ekki viss</a:t>
            </a:r>
          </a:p>
          <a:p>
            <a:endParaRPr lang="is-IS" dirty="0"/>
          </a:p>
          <a:p>
            <a:endParaRPr lang="is-IS" dirty="0"/>
          </a:p>
        </p:txBody>
      </p:sp>
      <p:sp>
        <p:nvSpPr>
          <p:cNvPr id="4" name="Slide Number Placeholder 3"/>
          <p:cNvSpPr>
            <a:spLocks noGrp="1"/>
          </p:cNvSpPr>
          <p:nvPr>
            <p:ph type="sldNum" sz="quarter" idx="10"/>
          </p:nvPr>
        </p:nvSpPr>
        <p:spPr/>
        <p:txBody>
          <a:bodyPr/>
          <a:lstStyle/>
          <a:p>
            <a:fld id="{36065BC0-BD75-4DD8-9845-096CF7A98D34}" type="slidenum">
              <a:rPr lang="is-IS" smtClean="0">
                <a:solidFill>
                  <a:prstClr val="black"/>
                </a:solidFill>
              </a:rPr>
              <a:pPr/>
              <a:t>4</a:t>
            </a:fld>
            <a:endParaRPr lang="is-IS">
              <a:solidFill>
                <a:prstClr val="black"/>
              </a:solidFill>
            </a:endParaRPr>
          </a:p>
        </p:txBody>
      </p:sp>
    </p:spTree>
    <p:extLst>
      <p:ext uri="{BB962C8B-B14F-4D97-AF65-F5344CB8AC3E}">
        <p14:creationId xmlns:p14="http://schemas.microsoft.com/office/powerpoint/2010/main" val="127309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a:p>
            <a:r>
              <a:rPr lang="is-IS" dirty="0"/>
              <a:t> </a:t>
            </a:r>
            <a:r>
              <a:rPr lang="is-IS" dirty="0">
                <a:ea typeface="SimSun"/>
                <a:cs typeface="Times New Roman"/>
              </a:rPr>
              <a:t>Glæra 1: Ný nálgun – einföldun – sveigjanleiki – einingarverð </a:t>
            </a:r>
          </a:p>
          <a:p>
            <a:pPr marL="346466" indent="-346466">
              <a:buFont typeface="Symbol"/>
              <a:buChar char=""/>
            </a:pPr>
            <a:r>
              <a:rPr lang="is-IS" dirty="0">
                <a:ea typeface="SimSun"/>
                <a:cs typeface="Times New Roman"/>
              </a:rPr>
              <a:t>Einingarverð „</a:t>
            </a:r>
            <a:r>
              <a:rPr lang="is-IS" dirty="0" err="1">
                <a:ea typeface="SimSun"/>
                <a:cs typeface="Times New Roman"/>
              </a:rPr>
              <a:t>Unit</a:t>
            </a:r>
            <a:r>
              <a:rPr lang="is-IS" dirty="0">
                <a:ea typeface="SimSun"/>
                <a:cs typeface="Times New Roman"/>
              </a:rPr>
              <a:t> </a:t>
            </a:r>
            <a:r>
              <a:rPr lang="is-IS" dirty="0" err="1">
                <a:ea typeface="SimSun"/>
                <a:cs typeface="Times New Roman"/>
              </a:rPr>
              <a:t>costs</a:t>
            </a:r>
            <a:r>
              <a:rPr lang="is-IS" dirty="0">
                <a:ea typeface="SimSun"/>
                <a:cs typeface="Times New Roman"/>
              </a:rPr>
              <a:t>“ við útreikning og eftirlit - &gt; einingabókhald ! </a:t>
            </a:r>
          </a:p>
          <a:p>
            <a:pPr marL="750677" lvl="1" indent="-288722">
              <a:buFont typeface="Courier New"/>
              <a:buChar char="o"/>
            </a:pPr>
            <a:r>
              <a:rPr lang="is-IS" dirty="0">
                <a:ea typeface="SimSun"/>
                <a:cs typeface="Times New Roman"/>
              </a:rPr>
              <a:t>Einingarverð er ekki það sama og hámarksupphæð sem má nota í hvern lið.</a:t>
            </a:r>
          </a:p>
          <a:p>
            <a:pPr marL="346466" indent="-346466">
              <a:buFont typeface="Symbol"/>
              <a:buChar char=""/>
            </a:pPr>
            <a:r>
              <a:rPr lang="is-IS" dirty="0">
                <a:ea typeface="SimSun"/>
                <a:cs typeface="Times New Roman"/>
              </a:rPr>
              <a:t>Raunkostnaður „skiptir ekki máli“ þegar kemur að eftirliti – en fjárhagsbókhald þarf að vera í lagi</a:t>
            </a:r>
          </a:p>
          <a:p>
            <a:pPr marL="346466" indent="-346466">
              <a:buFont typeface="Symbol"/>
              <a:buChar char=""/>
            </a:pPr>
            <a:r>
              <a:rPr lang="is-IS" dirty="0">
                <a:ea typeface="SimSun"/>
                <a:cs typeface="Times New Roman"/>
              </a:rPr>
              <a:t>Einingabókhald í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r>
              <a:rPr lang="is-IS" dirty="0">
                <a:ea typeface="SimSun"/>
                <a:cs typeface="Times New Roman"/>
              </a:rPr>
              <a:t> – hvað er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endParaRPr lang="is-IS" dirty="0">
              <a:ea typeface="SimSun"/>
              <a:cs typeface="Times New Roman"/>
            </a:endParaRPr>
          </a:p>
          <a:p>
            <a:pPr marL="346466" indent="-346466">
              <a:buFont typeface="Symbol"/>
              <a:buChar char=""/>
            </a:pPr>
            <a:r>
              <a:rPr lang="is-IS" dirty="0">
                <a:ea typeface="SimSun"/>
                <a:cs typeface="Times New Roman"/>
              </a:rPr>
              <a:t>Fjárhagsbókhald á „ykkar forsendum“. </a:t>
            </a:r>
          </a:p>
          <a:p>
            <a:pPr marL="346466" indent="-346466">
              <a:buFont typeface="Symbol"/>
              <a:buChar char=""/>
            </a:pPr>
            <a:r>
              <a:rPr lang="is-IS" dirty="0">
                <a:ea typeface="SimSun"/>
                <a:cs typeface="Times New Roman"/>
              </a:rPr>
              <a:t>Styrkurinn er hámarksupphæð sem er ekki föst í hendi – mikilvægt að verkefnastjóri hafi það í huga</a:t>
            </a:r>
          </a:p>
          <a:p>
            <a:pPr marL="346466" indent="-346466">
              <a:buFont typeface="Symbol"/>
              <a:buChar char=""/>
            </a:pPr>
            <a:r>
              <a:rPr lang="is-IS" dirty="0">
                <a:ea typeface="SimSun"/>
                <a:cs typeface="Times New Roman"/>
              </a:rPr>
              <a:t>Mikill sveigjanleika hefur kosti og galla</a:t>
            </a:r>
          </a:p>
          <a:p>
            <a:pPr marL="750677" lvl="1" indent="-288722">
              <a:buFont typeface="Courier New"/>
              <a:buChar char="o"/>
            </a:pPr>
            <a:r>
              <a:rPr lang="is-IS" dirty="0">
                <a:ea typeface="SimSun"/>
                <a:cs typeface="Times New Roman"/>
              </a:rPr>
              <a:t>Ekki ein leið fyrir alla sem talin er örugg en gæti verið frekar löng og stundum leiðinleg heldur þarf hver að finna sinn veg. Mjög mikilvægt er að verkefnastjóri gefi sér góðan tíma í að velja þá leið sem best hentar hans hóp og passa vel upp á að týna engum, hafa alla „í bandi“ fyrsta spölinn á meðan fólk áttar sig á veginum og í hvaða átt er verið að fara. </a:t>
            </a:r>
          </a:p>
          <a:p>
            <a:pPr marL="750677" lvl="1" indent="-288722">
              <a:buFont typeface="Courier New"/>
              <a:buChar char="o"/>
            </a:pPr>
            <a:r>
              <a:rPr lang="is-IS" dirty="0">
                <a:ea typeface="SimSun"/>
                <a:cs typeface="Times New Roman"/>
              </a:rPr>
              <a:t>Hafa samband við landskrifstofu ef þið eruð ekki viss</a:t>
            </a:r>
          </a:p>
          <a:p>
            <a:endParaRPr lang="is-IS" dirty="0"/>
          </a:p>
          <a:p>
            <a:endParaRPr lang="is-IS" dirty="0"/>
          </a:p>
        </p:txBody>
      </p:sp>
      <p:sp>
        <p:nvSpPr>
          <p:cNvPr id="4" name="Slide Number Placeholder 3"/>
          <p:cNvSpPr>
            <a:spLocks noGrp="1"/>
          </p:cNvSpPr>
          <p:nvPr>
            <p:ph type="sldNum" sz="quarter" idx="10"/>
          </p:nvPr>
        </p:nvSpPr>
        <p:spPr/>
        <p:txBody>
          <a:bodyPr/>
          <a:lstStyle/>
          <a:p>
            <a:fld id="{36065BC0-BD75-4DD8-9845-096CF7A98D34}" type="slidenum">
              <a:rPr lang="is-IS" smtClean="0"/>
              <a:pPr/>
              <a:t>5</a:t>
            </a:fld>
            <a:endParaRPr lang="is-IS"/>
          </a:p>
        </p:txBody>
      </p:sp>
    </p:spTree>
    <p:extLst>
      <p:ext uri="{BB962C8B-B14F-4D97-AF65-F5344CB8AC3E}">
        <p14:creationId xmlns:p14="http://schemas.microsoft.com/office/powerpoint/2010/main" val="1273097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a:p>
            <a:r>
              <a:rPr lang="is-IS" dirty="0"/>
              <a:t> </a:t>
            </a:r>
            <a:r>
              <a:rPr lang="is-IS" dirty="0">
                <a:ea typeface="SimSun"/>
                <a:cs typeface="Times New Roman"/>
              </a:rPr>
              <a:t>Glæra 1: Ný nálgun – einföldun – sveigjanleiki – einingarverð </a:t>
            </a:r>
          </a:p>
          <a:p>
            <a:pPr marL="346466" indent="-346466">
              <a:buFont typeface="Symbol"/>
              <a:buChar char=""/>
            </a:pPr>
            <a:r>
              <a:rPr lang="is-IS" dirty="0">
                <a:ea typeface="SimSun"/>
                <a:cs typeface="Times New Roman"/>
              </a:rPr>
              <a:t>Einingarverð „</a:t>
            </a:r>
            <a:r>
              <a:rPr lang="is-IS" dirty="0" err="1">
                <a:ea typeface="SimSun"/>
                <a:cs typeface="Times New Roman"/>
              </a:rPr>
              <a:t>Unit</a:t>
            </a:r>
            <a:r>
              <a:rPr lang="is-IS" dirty="0">
                <a:ea typeface="SimSun"/>
                <a:cs typeface="Times New Roman"/>
              </a:rPr>
              <a:t> </a:t>
            </a:r>
            <a:r>
              <a:rPr lang="is-IS" dirty="0" err="1">
                <a:ea typeface="SimSun"/>
                <a:cs typeface="Times New Roman"/>
              </a:rPr>
              <a:t>costs</a:t>
            </a:r>
            <a:r>
              <a:rPr lang="is-IS" dirty="0">
                <a:ea typeface="SimSun"/>
                <a:cs typeface="Times New Roman"/>
              </a:rPr>
              <a:t>“ við útreikning og eftirlit - &gt; einingabókhald ! </a:t>
            </a:r>
          </a:p>
          <a:p>
            <a:pPr marL="750677" lvl="1" indent="-288722">
              <a:buFont typeface="Courier New"/>
              <a:buChar char="o"/>
            </a:pPr>
            <a:r>
              <a:rPr lang="is-IS" dirty="0">
                <a:ea typeface="SimSun"/>
                <a:cs typeface="Times New Roman"/>
              </a:rPr>
              <a:t>Einingarverð er ekki það sama og hámarksupphæð sem má nota í hvern lið.</a:t>
            </a:r>
          </a:p>
          <a:p>
            <a:pPr marL="346466" indent="-346466">
              <a:buFont typeface="Symbol"/>
              <a:buChar char=""/>
            </a:pPr>
            <a:r>
              <a:rPr lang="is-IS" dirty="0">
                <a:ea typeface="SimSun"/>
                <a:cs typeface="Times New Roman"/>
              </a:rPr>
              <a:t>Raunkostnaður „skiptir ekki máli“ þegar kemur að eftirliti – en fjárhagsbókhald þarf að vera í lagi</a:t>
            </a:r>
          </a:p>
          <a:p>
            <a:pPr marL="346466" indent="-346466">
              <a:buFont typeface="Symbol"/>
              <a:buChar char=""/>
            </a:pPr>
            <a:r>
              <a:rPr lang="is-IS" dirty="0">
                <a:ea typeface="SimSun"/>
                <a:cs typeface="Times New Roman"/>
              </a:rPr>
              <a:t>Einingabókhald í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r>
              <a:rPr lang="is-IS" dirty="0">
                <a:ea typeface="SimSun"/>
                <a:cs typeface="Times New Roman"/>
              </a:rPr>
              <a:t> – hvað er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endParaRPr lang="is-IS" dirty="0">
              <a:ea typeface="SimSun"/>
              <a:cs typeface="Times New Roman"/>
            </a:endParaRPr>
          </a:p>
          <a:p>
            <a:pPr marL="346466" indent="-346466">
              <a:buFont typeface="Symbol"/>
              <a:buChar char=""/>
            </a:pPr>
            <a:r>
              <a:rPr lang="is-IS" dirty="0">
                <a:ea typeface="SimSun"/>
                <a:cs typeface="Times New Roman"/>
              </a:rPr>
              <a:t>Fjárhagsbókhald á „ykkar forsendum“. </a:t>
            </a:r>
          </a:p>
          <a:p>
            <a:pPr marL="346466" indent="-346466">
              <a:buFont typeface="Symbol"/>
              <a:buChar char=""/>
            </a:pPr>
            <a:r>
              <a:rPr lang="is-IS" dirty="0">
                <a:ea typeface="SimSun"/>
                <a:cs typeface="Times New Roman"/>
              </a:rPr>
              <a:t>Styrkurinn er hámarksupphæð sem er ekki föst í hendi – mikilvægt að verkefnastjóri hafi það í huga</a:t>
            </a:r>
          </a:p>
          <a:p>
            <a:pPr marL="346466" indent="-346466">
              <a:buFont typeface="Symbol"/>
              <a:buChar char=""/>
            </a:pPr>
            <a:r>
              <a:rPr lang="is-IS" dirty="0">
                <a:ea typeface="SimSun"/>
                <a:cs typeface="Times New Roman"/>
              </a:rPr>
              <a:t>Mikill sveigjanleika hefur kosti og galla</a:t>
            </a:r>
          </a:p>
          <a:p>
            <a:pPr marL="750677" lvl="1" indent="-288722">
              <a:buFont typeface="Courier New"/>
              <a:buChar char="o"/>
            </a:pPr>
            <a:r>
              <a:rPr lang="is-IS" dirty="0">
                <a:ea typeface="SimSun"/>
                <a:cs typeface="Times New Roman"/>
              </a:rPr>
              <a:t>Ekki ein leið fyrir alla sem talin er örugg en gæti verið frekar löng og stundum leiðinleg heldur þarf hver að finna sinn veg. Mjög mikilvægt er að verkefnastjóri gefi sér góðan tíma í að velja þá leið sem best hentar hans hóp og passa vel upp á að týna engum, hafa alla „í bandi“ fyrsta spölinn á meðan fólk áttar sig á veginum og í hvaða átt er verið að fara. </a:t>
            </a:r>
          </a:p>
          <a:p>
            <a:pPr marL="750677" lvl="1" indent="-288722">
              <a:buFont typeface="Courier New"/>
              <a:buChar char="o"/>
            </a:pPr>
            <a:r>
              <a:rPr lang="is-IS" dirty="0">
                <a:ea typeface="SimSun"/>
                <a:cs typeface="Times New Roman"/>
              </a:rPr>
              <a:t>Hafa samband við landskrifstofu ef þið eruð ekki viss</a:t>
            </a:r>
          </a:p>
          <a:p>
            <a:endParaRPr lang="is-IS" dirty="0"/>
          </a:p>
          <a:p>
            <a:endParaRPr lang="is-IS" dirty="0"/>
          </a:p>
        </p:txBody>
      </p:sp>
      <p:sp>
        <p:nvSpPr>
          <p:cNvPr id="4" name="Slide Number Placeholder 3"/>
          <p:cNvSpPr>
            <a:spLocks noGrp="1"/>
          </p:cNvSpPr>
          <p:nvPr>
            <p:ph type="sldNum" sz="quarter" idx="10"/>
          </p:nvPr>
        </p:nvSpPr>
        <p:spPr/>
        <p:txBody>
          <a:bodyPr/>
          <a:lstStyle/>
          <a:p>
            <a:fld id="{36065BC0-BD75-4DD8-9845-096CF7A98D34}" type="slidenum">
              <a:rPr lang="is-IS" smtClean="0">
                <a:solidFill>
                  <a:prstClr val="black"/>
                </a:solidFill>
              </a:rPr>
              <a:pPr/>
              <a:t>6</a:t>
            </a:fld>
            <a:endParaRPr lang="is-IS">
              <a:solidFill>
                <a:prstClr val="black"/>
              </a:solidFill>
            </a:endParaRPr>
          </a:p>
        </p:txBody>
      </p:sp>
    </p:spTree>
    <p:extLst>
      <p:ext uri="{BB962C8B-B14F-4D97-AF65-F5344CB8AC3E}">
        <p14:creationId xmlns:p14="http://schemas.microsoft.com/office/powerpoint/2010/main" val="1273097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a:p>
            <a:r>
              <a:rPr lang="is-IS" dirty="0"/>
              <a:t> </a:t>
            </a:r>
            <a:r>
              <a:rPr lang="is-IS" dirty="0">
                <a:ea typeface="SimSun"/>
                <a:cs typeface="Times New Roman"/>
              </a:rPr>
              <a:t>Glæra 1: Ný nálgun – einföldun – sveigjanleiki – einingarverð </a:t>
            </a:r>
          </a:p>
          <a:p>
            <a:pPr marL="346466" indent="-346466">
              <a:buFont typeface="Symbol"/>
              <a:buChar char=""/>
            </a:pPr>
            <a:r>
              <a:rPr lang="is-IS" dirty="0">
                <a:ea typeface="SimSun"/>
                <a:cs typeface="Times New Roman"/>
              </a:rPr>
              <a:t>Einingarverð „</a:t>
            </a:r>
            <a:r>
              <a:rPr lang="is-IS" dirty="0" err="1">
                <a:ea typeface="SimSun"/>
                <a:cs typeface="Times New Roman"/>
              </a:rPr>
              <a:t>Unit</a:t>
            </a:r>
            <a:r>
              <a:rPr lang="is-IS" dirty="0">
                <a:ea typeface="SimSun"/>
                <a:cs typeface="Times New Roman"/>
              </a:rPr>
              <a:t> </a:t>
            </a:r>
            <a:r>
              <a:rPr lang="is-IS" dirty="0" err="1">
                <a:ea typeface="SimSun"/>
                <a:cs typeface="Times New Roman"/>
              </a:rPr>
              <a:t>costs</a:t>
            </a:r>
            <a:r>
              <a:rPr lang="is-IS" dirty="0">
                <a:ea typeface="SimSun"/>
                <a:cs typeface="Times New Roman"/>
              </a:rPr>
              <a:t>“ við útreikning og eftirlit - &gt; einingabókhald ! </a:t>
            </a:r>
          </a:p>
          <a:p>
            <a:pPr marL="750677" lvl="1" indent="-288722">
              <a:buFont typeface="Courier New"/>
              <a:buChar char="o"/>
            </a:pPr>
            <a:r>
              <a:rPr lang="is-IS" dirty="0">
                <a:ea typeface="SimSun"/>
                <a:cs typeface="Times New Roman"/>
              </a:rPr>
              <a:t>Einingarverð er ekki það sama og hámarksupphæð sem má nota í hvern lið.</a:t>
            </a:r>
          </a:p>
          <a:p>
            <a:pPr marL="346466" indent="-346466">
              <a:buFont typeface="Symbol"/>
              <a:buChar char=""/>
            </a:pPr>
            <a:r>
              <a:rPr lang="is-IS" dirty="0">
                <a:ea typeface="SimSun"/>
                <a:cs typeface="Times New Roman"/>
              </a:rPr>
              <a:t>Raunkostnaður „skiptir ekki máli“ þegar kemur að eftirliti – en fjárhagsbókhald þarf að vera í lagi</a:t>
            </a:r>
          </a:p>
          <a:p>
            <a:pPr marL="346466" indent="-346466">
              <a:buFont typeface="Symbol"/>
              <a:buChar char=""/>
            </a:pPr>
            <a:r>
              <a:rPr lang="is-IS" dirty="0">
                <a:ea typeface="SimSun"/>
                <a:cs typeface="Times New Roman"/>
              </a:rPr>
              <a:t>Einingabókhald í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r>
              <a:rPr lang="is-IS" dirty="0">
                <a:ea typeface="SimSun"/>
                <a:cs typeface="Times New Roman"/>
              </a:rPr>
              <a:t> – hvað er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endParaRPr lang="is-IS" dirty="0">
              <a:ea typeface="SimSun"/>
              <a:cs typeface="Times New Roman"/>
            </a:endParaRPr>
          </a:p>
          <a:p>
            <a:pPr marL="346466" indent="-346466">
              <a:buFont typeface="Symbol"/>
              <a:buChar char=""/>
            </a:pPr>
            <a:r>
              <a:rPr lang="is-IS" dirty="0">
                <a:ea typeface="SimSun"/>
                <a:cs typeface="Times New Roman"/>
              </a:rPr>
              <a:t>Fjárhagsbókhald á „ykkar forsendum“. </a:t>
            </a:r>
          </a:p>
          <a:p>
            <a:pPr marL="346466" indent="-346466">
              <a:buFont typeface="Symbol"/>
              <a:buChar char=""/>
            </a:pPr>
            <a:r>
              <a:rPr lang="is-IS" dirty="0">
                <a:ea typeface="SimSun"/>
                <a:cs typeface="Times New Roman"/>
              </a:rPr>
              <a:t>Styrkurinn er hámarksupphæð sem er ekki föst í hendi – mikilvægt að verkefnastjóri hafi það í huga</a:t>
            </a:r>
          </a:p>
          <a:p>
            <a:pPr marL="346466" indent="-346466">
              <a:buFont typeface="Symbol"/>
              <a:buChar char=""/>
            </a:pPr>
            <a:r>
              <a:rPr lang="is-IS" dirty="0">
                <a:ea typeface="SimSun"/>
                <a:cs typeface="Times New Roman"/>
              </a:rPr>
              <a:t>Mikill sveigjanleika hefur kosti og galla</a:t>
            </a:r>
          </a:p>
          <a:p>
            <a:pPr marL="750677" lvl="1" indent="-288722">
              <a:buFont typeface="Courier New"/>
              <a:buChar char="o"/>
            </a:pPr>
            <a:r>
              <a:rPr lang="is-IS" dirty="0">
                <a:ea typeface="SimSun"/>
                <a:cs typeface="Times New Roman"/>
              </a:rPr>
              <a:t>Ekki ein leið fyrir alla sem talin er örugg en gæti verið frekar löng og stundum leiðinleg heldur þarf hver að finna sinn veg. Mjög mikilvægt er að verkefnastjóri gefi sér góðan tíma í að velja þá leið sem best hentar hans hóp og passa vel upp á að týna engum, hafa alla „í bandi“ fyrsta spölinn á meðan fólk áttar sig á veginum og í hvaða átt er verið að fara. </a:t>
            </a:r>
          </a:p>
          <a:p>
            <a:pPr marL="750677" lvl="1" indent="-288722">
              <a:buFont typeface="Courier New"/>
              <a:buChar char="o"/>
            </a:pPr>
            <a:r>
              <a:rPr lang="is-IS" dirty="0">
                <a:ea typeface="SimSun"/>
                <a:cs typeface="Times New Roman"/>
              </a:rPr>
              <a:t>Hafa samband við landskrifstofu ef þið eruð ekki viss</a:t>
            </a:r>
          </a:p>
          <a:p>
            <a:endParaRPr lang="is-IS" dirty="0"/>
          </a:p>
          <a:p>
            <a:endParaRPr lang="is-IS" dirty="0"/>
          </a:p>
        </p:txBody>
      </p:sp>
      <p:sp>
        <p:nvSpPr>
          <p:cNvPr id="4" name="Slide Number Placeholder 3"/>
          <p:cNvSpPr>
            <a:spLocks noGrp="1"/>
          </p:cNvSpPr>
          <p:nvPr>
            <p:ph type="sldNum" sz="quarter" idx="10"/>
          </p:nvPr>
        </p:nvSpPr>
        <p:spPr/>
        <p:txBody>
          <a:bodyPr/>
          <a:lstStyle/>
          <a:p>
            <a:fld id="{36065BC0-BD75-4DD8-9845-096CF7A98D34}" type="slidenum">
              <a:rPr lang="is-IS" smtClean="0">
                <a:solidFill>
                  <a:prstClr val="black"/>
                </a:solidFill>
              </a:rPr>
              <a:pPr/>
              <a:t>7</a:t>
            </a:fld>
            <a:endParaRPr lang="is-IS">
              <a:solidFill>
                <a:prstClr val="black"/>
              </a:solidFill>
            </a:endParaRPr>
          </a:p>
        </p:txBody>
      </p:sp>
    </p:spTree>
    <p:extLst>
      <p:ext uri="{BB962C8B-B14F-4D97-AF65-F5344CB8AC3E}">
        <p14:creationId xmlns:p14="http://schemas.microsoft.com/office/powerpoint/2010/main" val="1273097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s-IS" dirty="0"/>
          </a:p>
          <a:p>
            <a:r>
              <a:rPr lang="is-IS" dirty="0"/>
              <a:t> </a:t>
            </a:r>
            <a:r>
              <a:rPr lang="is-IS" dirty="0">
                <a:ea typeface="SimSun"/>
                <a:cs typeface="Times New Roman"/>
              </a:rPr>
              <a:t>Glæra 1: Ný nálgun – einföldun – sveigjanleiki – einingarverð </a:t>
            </a:r>
          </a:p>
          <a:p>
            <a:pPr marL="346466" indent="-346466">
              <a:buFont typeface="Symbol"/>
              <a:buChar char=""/>
            </a:pPr>
            <a:r>
              <a:rPr lang="is-IS" dirty="0">
                <a:ea typeface="SimSun"/>
                <a:cs typeface="Times New Roman"/>
              </a:rPr>
              <a:t>Einingarverð „</a:t>
            </a:r>
            <a:r>
              <a:rPr lang="is-IS" dirty="0" err="1">
                <a:ea typeface="SimSun"/>
                <a:cs typeface="Times New Roman"/>
              </a:rPr>
              <a:t>Unit</a:t>
            </a:r>
            <a:r>
              <a:rPr lang="is-IS" dirty="0">
                <a:ea typeface="SimSun"/>
                <a:cs typeface="Times New Roman"/>
              </a:rPr>
              <a:t> </a:t>
            </a:r>
            <a:r>
              <a:rPr lang="is-IS" dirty="0" err="1">
                <a:ea typeface="SimSun"/>
                <a:cs typeface="Times New Roman"/>
              </a:rPr>
              <a:t>costs</a:t>
            </a:r>
            <a:r>
              <a:rPr lang="is-IS" dirty="0">
                <a:ea typeface="SimSun"/>
                <a:cs typeface="Times New Roman"/>
              </a:rPr>
              <a:t>“ við útreikning og eftirlit - &gt; einingabókhald ! </a:t>
            </a:r>
          </a:p>
          <a:p>
            <a:pPr marL="750677" lvl="1" indent="-288722">
              <a:buFont typeface="Courier New"/>
              <a:buChar char="o"/>
            </a:pPr>
            <a:r>
              <a:rPr lang="is-IS" dirty="0">
                <a:ea typeface="SimSun"/>
                <a:cs typeface="Times New Roman"/>
              </a:rPr>
              <a:t>Einingarverð er ekki það sama og hámarksupphæð sem má nota í hvern lið.</a:t>
            </a:r>
          </a:p>
          <a:p>
            <a:pPr marL="346466" indent="-346466">
              <a:buFont typeface="Symbol"/>
              <a:buChar char=""/>
            </a:pPr>
            <a:r>
              <a:rPr lang="is-IS" dirty="0">
                <a:ea typeface="SimSun"/>
                <a:cs typeface="Times New Roman"/>
              </a:rPr>
              <a:t>Raunkostnaður „skiptir ekki máli“ þegar kemur að eftirliti – en fjárhagsbókhald þarf að vera í lagi</a:t>
            </a:r>
          </a:p>
          <a:p>
            <a:pPr marL="346466" indent="-346466">
              <a:buFont typeface="Symbol"/>
              <a:buChar char=""/>
            </a:pPr>
            <a:r>
              <a:rPr lang="is-IS" dirty="0">
                <a:ea typeface="SimSun"/>
                <a:cs typeface="Times New Roman"/>
              </a:rPr>
              <a:t>Einingabókhald í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r>
              <a:rPr lang="is-IS" dirty="0">
                <a:ea typeface="SimSun"/>
                <a:cs typeface="Times New Roman"/>
              </a:rPr>
              <a:t> – hvað er </a:t>
            </a:r>
            <a:r>
              <a:rPr lang="is-IS" dirty="0" err="1">
                <a:ea typeface="SimSun"/>
                <a:cs typeface="Times New Roman"/>
              </a:rPr>
              <a:t>Mobility</a:t>
            </a:r>
            <a:r>
              <a:rPr lang="is-IS" dirty="0">
                <a:ea typeface="SimSun"/>
                <a:cs typeface="Times New Roman"/>
              </a:rPr>
              <a:t> </a:t>
            </a:r>
            <a:r>
              <a:rPr lang="is-IS" dirty="0" err="1">
                <a:ea typeface="SimSun"/>
                <a:cs typeface="Times New Roman"/>
              </a:rPr>
              <a:t>Tool</a:t>
            </a:r>
            <a:endParaRPr lang="is-IS" dirty="0">
              <a:ea typeface="SimSun"/>
              <a:cs typeface="Times New Roman"/>
            </a:endParaRPr>
          </a:p>
          <a:p>
            <a:pPr marL="346466" indent="-346466">
              <a:buFont typeface="Symbol"/>
              <a:buChar char=""/>
            </a:pPr>
            <a:r>
              <a:rPr lang="is-IS" dirty="0">
                <a:ea typeface="SimSun"/>
                <a:cs typeface="Times New Roman"/>
              </a:rPr>
              <a:t>Fjárhagsbókhald á „ykkar forsendum“. </a:t>
            </a:r>
          </a:p>
          <a:p>
            <a:pPr marL="346466" indent="-346466">
              <a:buFont typeface="Symbol"/>
              <a:buChar char=""/>
            </a:pPr>
            <a:r>
              <a:rPr lang="is-IS" dirty="0">
                <a:ea typeface="SimSun"/>
                <a:cs typeface="Times New Roman"/>
              </a:rPr>
              <a:t>Styrkurinn er hámarksupphæð sem er ekki föst í hendi – mikilvægt að verkefnastjóri hafi það í huga</a:t>
            </a:r>
          </a:p>
          <a:p>
            <a:pPr marL="346466" indent="-346466">
              <a:buFont typeface="Symbol"/>
              <a:buChar char=""/>
            </a:pPr>
            <a:r>
              <a:rPr lang="is-IS" dirty="0">
                <a:ea typeface="SimSun"/>
                <a:cs typeface="Times New Roman"/>
              </a:rPr>
              <a:t>Mikill sveigjanleika hefur kosti og galla</a:t>
            </a:r>
          </a:p>
          <a:p>
            <a:pPr marL="750677" lvl="1" indent="-288722">
              <a:buFont typeface="Courier New"/>
              <a:buChar char="o"/>
            </a:pPr>
            <a:r>
              <a:rPr lang="is-IS" dirty="0">
                <a:ea typeface="SimSun"/>
                <a:cs typeface="Times New Roman"/>
              </a:rPr>
              <a:t>Ekki ein leið fyrir alla sem talin er örugg en gæti verið frekar löng og stundum leiðinleg heldur þarf hver að finna sinn veg. Mjög mikilvægt er að verkefnastjóri gefi sér góðan tíma í að velja þá leið sem best hentar hans hóp og passa vel upp á að týna engum, hafa alla „í bandi“ fyrsta spölinn á meðan fólk áttar sig á veginum og í hvaða átt er verið að fara. </a:t>
            </a:r>
          </a:p>
          <a:p>
            <a:pPr marL="750677" lvl="1" indent="-288722">
              <a:buFont typeface="Courier New"/>
              <a:buChar char="o"/>
            </a:pPr>
            <a:r>
              <a:rPr lang="is-IS" dirty="0">
                <a:ea typeface="SimSun"/>
                <a:cs typeface="Times New Roman"/>
              </a:rPr>
              <a:t>Hafa samband við landskrifstofu ef þið eruð ekki viss</a:t>
            </a:r>
          </a:p>
          <a:p>
            <a:endParaRPr lang="is-IS" dirty="0"/>
          </a:p>
          <a:p>
            <a:endParaRPr lang="is-IS" dirty="0"/>
          </a:p>
        </p:txBody>
      </p:sp>
      <p:sp>
        <p:nvSpPr>
          <p:cNvPr id="4" name="Slide Number Placeholder 3"/>
          <p:cNvSpPr>
            <a:spLocks noGrp="1"/>
          </p:cNvSpPr>
          <p:nvPr>
            <p:ph type="sldNum" sz="quarter" idx="10"/>
          </p:nvPr>
        </p:nvSpPr>
        <p:spPr/>
        <p:txBody>
          <a:bodyPr/>
          <a:lstStyle/>
          <a:p>
            <a:fld id="{36065BC0-BD75-4DD8-9845-096CF7A98D34}" type="slidenum">
              <a:rPr lang="is-IS" smtClean="0">
                <a:solidFill>
                  <a:prstClr val="black"/>
                </a:solidFill>
              </a:rPr>
              <a:pPr/>
              <a:t>8</a:t>
            </a:fld>
            <a:endParaRPr lang="is-IS">
              <a:solidFill>
                <a:prstClr val="black"/>
              </a:solidFill>
            </a:endParaRPr>
          </a:p>
        </p:txBody>
      </p:sp>
    </p:spTree>
    <p:extLst>
      <p:ext uri="{BB962C8B-B14F-4D97-AF65-F5344CB8AC3E}">
        <p14:creationId xmlns:p14="http://schemas.microsoft.com/office/powerpoint/2010/main" val="1273097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is-I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s-IS"/>
          </a:p>
        </p:txBody>
      </p:sp>
      <p:sp>
        <p:nvSpPr>
          <p:cNvPr id="4" name="Date Placeholder 3"/>
          <p:cNvSpPr>
            <a:spLocks noGrp="1"/>
          </p:cNvSpPr>
          <p:nvPr>
            <p:ph type="dt" sz="half" idx="10"/>
          </p:nvPr>
        </p:nvSpPr>
        <p:spPr>
          <a:xfrm>
            <a:off x="3635896" y="6309320"/>
            <a:ext cx="2133600" cy="365125"/>
          </a:xfrm>
        </p:spPr>
        <p:txBody>
          <a:bodyPr/>
          <a:lstStyle/>
          <a:p>
            <a:fld id="{53AFAE43-7CE6-4912-BDF5-D9134C17E909}" type="datetimeFigureOut">
              <a:rPr lang="is-IS" smtClean="0"/>
              <a:pPr/>
              <a:t>12.2.2015</a:t>
            </a:fld>
            <a:endParaRPr lang="is-IS"/>
          </a:p>
        </p:txBody>
      </p:sp>
      <p:sp>
        <p:nvSpPr>
          <p:cNvPr id="6" name="Slide Number Placeholder 5"/>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53AFAE43-7CE6-4912-BDF5-D9134C17E909}" type="datetimeFigureOut">
              <a:rPr lang="is-IS" smtClean="0"/>
              <a:pPr/>
              <a:t>12.2.2015</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s-I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53AFAE43-7CE6-4912-BDF5-D9134C17E909}" type="datetimeFigureOut">
              <a:rPr lang="is-IS" smtClean="0"/>
              <a:pPr/>
              <a:t>12.2.2015</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Date Placeholder 3"/>
          <p:cNvSpPr>
            <a:spLocks noGrp="1"/>
          </p:cNvSpPr>
          <p:nvPr>
            <p:ph type="dt" sz="half" idx="10"/>
          </p:nvPr>
        </p:nvSpPr>
        <p:spPr/>
        <p:txBody>
          <a:bodyPr/>
          <a:lstStyle/>
          <a:p>
            <a:fld id="{53AFAE43-7CE6-4912-BDF5-D9134C17E909}" type="datetimeFigureOut">
              <a:rPr lang="is-IS" smtClean="0"/>
              <a:pPr/>
              <a:t>12.2.2015</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s-I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AFAE43-7CE6-4912-BDF5-D9134C17E909}" type="datetimeFigureOut">
              <a:rPr lang="is-IS" smtClean="0"/>
              <a:pPr/>
              <a:t>12.2.2015</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Date Placeholder 4"/>
          <p:cNvSpPr>
            <a:spLocks noGrp="1"/>
          </p:cNvSpPr>
          <p:nvPr>
            <p:ph type="dt" sz="half" idx="10"/>
          </p:nvPr>
        </p:nvSpPr>
        <p:spPr/>
        <p:txBody>
          <a:bodyPr/>
          <a:lstStyle/>
          <a:p>
            <a:fld id="{53AFAE43-7CE6-4912-BDF5-D9134C17E909}" type="datetimeFigureOut">
              <a:rPr lang="is-IS" smtClean="0"/>
              <a:pPr/>
              <a:t>12.2.2015</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s-I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7" name="Date Placeholder 6"/>
          <p:cNvSpPr>
            <a:spLocks noGrp="1"/>
          </p:cNvSpPr>
          <p:nvPr>
            <p:ph type="dt" sz="half" idx="10"/>
          </p:nvPr>
        </p:nvSpPr>
        <p:spPr/>
        <p:txBody>
          <a:bodyPr/>
          <a:lstStyle/>
          <a:p>
            <a:fld id="{53AFAE43-7CE6-4912-BDF5-D9134C17E909}" type="datetimeFigureOut">
              <a:rPr lang="is-IS" smtClean="0"/>
              <a:pPr/>
              <a:t>12.2.2015</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s-IS"/>
          </a:p>
        </p:txBody>
      </p:sp>
      <p:sp>
        <p:nvSpPr>
          <p:cNvPr id="3" name="Date Placeholder 2"/>
          <p:cNvSpPr>
            <a:spLocks noGrp="1"/>
          </p:cNvSpPr>
          <p:nvPr>
            <p:ph type="dt" sz="half" idx="10"/>
          </p:nvPr>
        </p:nvSpPr>
        <p:spPr/>
        <p:txBody>
          <a:bodyPr/>
          <a:lstStyle/>
          <a:p>
            <a:fld id="{53AFAE43-7CE6-4912-BDF5-D9134C17E909}" type="datetimeFigureOut">
              <a:rPr lang="is-IS" smtClean="0"/>
              <a:pPr/>
              <a:t>12.2.2015</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FAE43-7CE6-4912-BDF5-D9134C17E909}" type="datetimeFigureOut">
              <a:rPr lang="is-IS" smtClean="0"/>
              <a:pPr/>
              <a:t>12.2.2015</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s-I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FAE43-7CE6-4912-BDF5-D9134C17E909}" type="datetimeFigureOut">
              <a:rPr lang="is-IS" smtClean="0"/>
              <a:pPr/>
              <a:t>12.2.2015</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s-I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FAE43-7CE6-4912-BDF5-D9134C17E909}" type="datetimeFigureOut">
              <a:rPr lang="is-IS" smtClean="0"/>
              <a:pPr/>
              <a:t>12.2.2015</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2F43E131-5C7E-4226-9659-E3DE53F82B54}" type="slidenum">
              <a:rPr lang="is-IS" smtClean="0"/>
              <a:pPr/>
              <a:t>‹#›</a:t>
            </a:fld>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annis logo.jpg"/>
          <p:cNvPicPr>
            <a:picLocks noChangeAspect="1"/>
          </p:cNvPicPr>
          <p:nvPr userDrawn="1"/>
        </p:nvPicPr>
        <p:blipFill>
          <a:blip r:embed="rId13" cstate="print"/>
          <a:stretch>
            <a:fillRect/>
          </a:stretch>
        </p:blipFill>
        <p:spPr>
          <a:xfrm>
            <a:off x="8071422" y="5949280"/>
            <a:ext cx="965073" cy="792088"/>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is-I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s-I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AFAE43-7CE6-4912-BDF5-D9134C17E909}" type="datetimeFigureOut">
              <a:rPr lang="is-IS" smtClean="0"/>
              <a:pPr/>
              <a:t>12.2.2015</a:t>
            </a:fld>
            <a:endParaRPr lang="is-I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3E131-5C7E-4226-9659-E3DE53F82B54}" type="slidenum">
              <a:rPr lang="is-IS" smtClean="0"/>
              <a:pPr/>
              <a:t>‹#›</a:t>
            </a:fld>
            <a:endParaRPr lang="is-IS"/>
          </a:p>
        </p:txBody>
      </p:sp>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67544" y="6021288"/>
            <a:ext cx="2520922" cy="720080"/>
          </a:xfrm>
          <a:prstGeom prst="rect">
            <a:avLst/>
          </a:prstGeom>
        </p:spPr>
      </p:pic>
      <p:pic>
        <p:nvPicPr>
          <p:cNvPr id="1026" name="7185717a-8644-4044-a0fd-4cbfbc64bac5" descr="6ACEDA39-669C-400E-B234-752617F2915D@domain"/>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325" y="0"/>
            <a:ext cx="504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rgbClr val="00B0F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How to make the most of Erasmus+ ?</a:t>
            </a:r>
            <a:b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Óskar Eggert Óskarsson, Icelandic NA</a:t>
            </a:r>
            <a:endParaRPr lang="en-GB"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23528" y="1196752"/>
            <a:ext cx="8496944" cy="5112568"/>
          </a:xfrm>
        </p:spPr>
        <p:txBody>
          <a:bodyPr>
            <a:normAutofit/>
          </a:bodyPr>
          <a:lstStyle/>
          <a:p>
            <a:pPr marL="0" indent="0" algn="ctr">
              <a:buNone/>
            </a:pPr>
            <a:endParaRPr lang="en-GB" sz="2600" b="1" dirty="0" smtClean="0">
              <a:solidFill>
                <a:schemeClr val="tx1">
                  <a:lumMod val="95000"/>
                  <a:lumOff val="5000"/>
                </a:schemeClr>
              </a:solidFill>
            </a:endParaRPr>
          </a:p>
          <a:p>
            <a:pPr marL="0" indent="0" algn="ctr">
              <a:buNone/>
            </a:pPr>
            <a:r>
              <a:rPr lang="en-GB" sz="2600" b="1" dirty="0" smtClean="0">
                <a:solidFill>
                  <a:schemeClr val="tx1">
                    <a:lumMod val="95000"/>
                    <a:lumOff val="5000"/>
                  </a:schemeClr>
                </a:solidFill>
              </a:rPr>
              <a:t>What does it offer the higher education sector:</a:t>
            </a:r>
          </a:p>
          <a:p>
            <a:r>
              <a:rPr lang="en-GB" sz="2600" dirty="0" smtClean="0">
                <a:solidFill>
                  <a:schemeClr val="tx1">
                    <a:lumMod val="95000"/>
                    <a:lumOff val="5000"/>
                  </a:schemeClr>
                </a:solidFill>
              </a:rPr>
              <a:t>Student mobility for studies and/or training during studies and after graduation, within and outside of Europe.</a:t>
            </a:r>
          </a:p>
          <a:p>
            <a:r>
              <a:rPr lang="en-GB" sz="2600" dirty="0" smtClean="0">
                <a:solidFill>
                  <a:schemeClr val="tx1">
                    <a:lumMod val="95000"/>
                    <a:lumOff val="5000"/>
                  </a:schemeClr>
                </a:solidFill>
              </a:rPr>
              <a:t>Staff mobility for teaching and/or training, within and outside “Europe” (Erasmus+ Programme countries). </a:t>
            </a:r>
          </a:p>
          <a:p>
            <a:r>
              <a:rPr lang="en-GB" sz="2600" dirty="0" smtClean="0">
                <a:solidFill>
                  <a:schemeClr val="tx1">
                    <a:lumMod val="95000"/>
                    <a:lumOff val="5000"/>
                  </a:schemeClr>
                </a:solidFill>
              </a:rPr>
              <a:t>Strategic Partnerships / Knowledge Alliances</a:t>
            </a:r>
          </a:p>
          <a:p>
            <a:r>
              <a:rPr lang="en-GB" sz="2600" dirty="0" smtClean="0">
                <a:solidFill>
                  <a:schemeClr val="tx1">
                    <a:lumMod val="95000"/>
                    <a:lumOff val="5000"/>
                  </a:schemeClr>
                </a:solidFill>
              </a:rPr>
              <a:t>Capacity Building projects (previously Tempus)</a:t>
            </a:r>
          </a:p>
          <a:p>
            <a:r>
              <a:rPr lang="en-GB" sz="2600" dirty="0" smtClean="0">
                <a:solidFill>
                  <a:schemeClr val="tx1">
                    <a:lumMod val="95000"/>
                    <a:lumOff val="5000"/>
                  </a:schemeClr>
                </a:solidFill>
              </a:rPr>
              <a:t>Erasmus Mundus Joint Master Degrees</a:t>
            </a:r>
          </a:p>
          <a:p>
            <a:r>
              <a:rPr lang="en-GB" sz="2600" dirty="0" smtClean="0">
                <a:solidFill>
                  <a:schemeClr val="tx1">
                    <a:lumMod val="95000"/>
                    <a:lumOff val="5000"/>
                  </a:schemeClr>
                </a:solidFill>
              </a:rPr>
              <a:t>Erasmus+ Master Degree Loans  </a:t>
            </a:r>
            <a:r>
              <a:rPr lang="is-IS" sz="2600" dirty="0" smtClean="0">
                <a:solidFill>
                  <a:schemeClr val="tx1">
                    <a:lumMod val="95000"/>
                    <a:lumOff val="5000"/>
                  </a:schemeClr>
                </a:solidFill>
              </a:rPr>
              <a:t>   </a:t>
            </a:r>
          </a:p>
          <a:p>
            <a:pPr marL="0" indent="0">
              <a:buNone/>
            </a:pPr>
            <a:endParaRPr lang="en-GB" sz="2600" dirty="0" smtClean="0">
              <a:solidFill>
                <a:schemeClr val="tx1">
                  <a:lumMod val="95000"/>
                  <a:lumOff val="5000"/>
                </a:schemeClr>
              </a:solidFill>
            </a:endParaRPr>
          </a:p>
          <a:p>
            <a:pPr marL="0" indent="0">
              <a:buNone/>
            </a:pPr>
            <a:endParaRPr lang="is-IS" sz="2600" dirty="0">
              <a:solidFill>
                <a:schemeClr val="tx1">
                  <a:lumMod val="95000"/>
                  <a:lumOff val="5000"/>
                </a:schemeClr>
              </a:solidFill>
            </a:endParaRPr>
          </a:p>
        </p:txBody>
      </p:sp>
    </p:spTree>
    <p:extLst>
      <p:ext uri="{BB962C8B-B14F-4D97-AF65-F5344CB8AC3E}">
        <p14:creationId xmlns:p14="http://schemas.microsoft.com/office/powerpoint/2010/main" val="367089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196752"/>
            <a:ext cx="8496944" cy="5112568"/>
          </a:xfrm>
        </p:spPr>
        <p:txBody>
          <a:bodyPr>
            <a:normAutofit/>
          </a:bodyPr>
          <a:lstStyle/>
          <a:p>
            <a:pPr marL="0" indent="0">
              <a:buNone/>
            </a:pPr>
            <a:endParaRPr lang="en-GB" sz="2600" dirty="0" smtClean="0">
              <a:solidFill>
                <a:schemeClr val="tx1">
                  <a:lumMod val="95000"/>
                  <a:lumOff val="5000"/>
                </a:schemeClr>
              </a:solidFill>
            </a:endParaRPr>
          </a:p>
          <a:p>
            <a:pPr marL="0" indent="0">
              <a:buNone/>
            </a:pPr>
            <a:endParaRPr lang="is-IS" sz="2600" dirty="0">
              <a:solidFill>
                <a:schemeClr val="tx1">
                  <a:lumMod val="95000"/>
                  <a:lumOff val="5000"/>
                </a:schemeClr>
              </a:solidFill>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7" y="764704"/>
            <a:ext cx="8750331" cy="4553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143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What’s new</a:t>
            </a:r>
            <a:endParaRPr lang="en-GB"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23528" y="1196752"/>
            <a:ext cx="8496944" cy="5112568"/>
          </a:xfrm>
        </p:spPr>
        <p:txBody>
          <a:bodyPr>
            <a:normAutofit/>
          </a:bodyPr>
          <a:lstStyle/>
          <a:p>
            <a:pPr marL="0" indent="0">
              <a:buNone/>
            </a:pPr>
            <a:endParaRPr lang="en-GB" sz="2600" dirty="0" smtClean="0">
              <a:solidFill>
                <a:schemeClr val="tx1">
                  <a:lumMod val="95000"/>
                  <a:lumOff val="5000"/>
                </a:schemeClr>
              </a:solidFill>
            </a:endParaRPr>
          </a:p>
          <a:p>
            <a:r>
              <a:rPr lang="en-GB" sz="2600" dirty="0" smtClean="0">
                <a:solidFill>
                  <a:schemeClr val="tx1">
                    <a:lumMod val="95000"/>
                    <a:lumOff val="5000"/>
                  </a:schemeClr>
                </a:solidFill>
              </a:rPr>
              <a:t>40% increased total budget </a:t>
            </a:r>
            <a:r>
              <a:rPr lang="en-GB" sz="2000" dirty="0" smtClean="0">
                <a:solidFill>
                  <a:schemeClr val="tx1">
                    <a:lumMod val="95000"/>
                    <a:lumOff val="5000"/>
                  </a:schemeClr>
                </a:solidFill>
              </a:rPr>
              <a:t>(increase between years 2014-2020)</a:t>
            </a:r>
          </a:p>
          <a:p>
            <a:pPr lvl="1"/>
            <a:r>
              <a:rPr lang="en-GB" sz="2200" dirty="0" smtClean="0">
                <a:solidFill>
                  <a:schemeClr val="tx1">
                    <a:lumMod val="95000"/>
                    <a:lumOff val="5000"/>
                  </a:schemeClr>
                </a:solidFill>
              </a:rPr>
              <a:t>At least 63% of budget is for mobility (KA1) </a:t>
            </a:r>
          </a:p>
          <a:p>
            <a:pPr lvl="1"/>
            <a:r>
              <a:rPr lang="en-GB" sz="2200" dirty="0" smtClean="0">
                <a:solidFill>
                  <a:schemeClr val="tx1">
                    <a:lumMod val="95000"/>
                    <a:lumOff val="5000"/>
                  </a:schemeClr>
                </a:solidFill>
              </a:rPr>
              <a:t>As least 28% of budget is for cooperation (KA2) </a:t>
            </a:r>
          </a:p>
          <a:p>
            <a:r>
              <a:rPr lang="en-GB" sz="2600" dirty="0" smtClean="0">
                <a:solidFill>
                  <a:schemeClr val="tx1">
                    <a:lumMod val="95000"/>
                    <a:lumOff val="5000"/>
                  </a:schemeClr>
                </a:solidFill>
              </a:rPr>
              <a:t>Additional funding from external actions instruments to support international dimension of higher education</a:t>
            </a:r>
          </a:p>
          <a:p>
            <a:r>
              <a:rPr lang="en-GB" sz="2600" dirty="0" smtClean="0">
                <a:solidFill>
                  <a:schemeClr val="tx1">
                    <a:lumMod val="95000"/>
                    <a:lumOff val="5000"/>
                  </a:schemeClr>
                </a:solidFill>
              </a:rPr>
              <a:t>Simplified financial management: use of unit costs</a:t>
            </a:r>
          </a:p>
          <a:p>
            <a:pPr marL="0" indent="0" algn="ctr">
              <a:buNone/>
            </a:pPr>
            <a:r>
              <a:rPr lang="en-GB" sz="2600" b="1" dirty="0" smtClean="0">
                <a:solidFill>
                  <a:srgbClr val="00B0F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 approach </a:t>
            </a:r>
          </a:p>
          <a:p>
            <a:pPr marL="0" indent="0" algn="ctr">
              <a:buNone/>
            </a:pPr>
            <a:r>
              <a:rPr lang="en-GB" sz="2600" dirty="0" smtClean="0">
                <a:solidFill>
                  <a:schemeClr val="tx1">
                    <a:lumMod val="95000"/>
                    <a:lumOff val="5000"/>
                  </a:schemeClr>
                </a:solidFill>
              </a:rPr>
              <a:t>Need for closer links with world of work</a:t>
            </a:r>
          </a:p>
          <a:p>
            <a:pPr marL="0" indent="0" algn="ctr">
              <a:buNone/>
            </a:pPr>
            <a:r>
              <a:rPr lang="en-GB" sz="2600" dirty="0" smtClean="0">
                <a:solidFill>
                  <a:schemeClr val="tx1">
                    <a:lumMod val="95000"/>
                    <a:lumOff val="5000"/>
                  </a:schemeClr>
                </a:solidFill>
              </a:rPr>
              <a:t>We need more cross </a:t>
            </a:r>
            <a:r>
              <a:rPr lang="en-GB" sz="2600" dirty="0" err="1" smtClean="0">
                <a:solidFill>
                  <a:schemeClr val="tx1">
                    <a:lumMod val="95000"/>
                    <a:lumOff val="5000"/>
                  </a:schemeClr>
                </a:solidFill>
              </a:rPr>
              <a:t>sectoral</a:t>
            </a:r>
            <a:r>
              <a:rPr lang="en-GB" sz="2600" dirty="0" smtClean="0">
                <a:solidFill>
                  <a:schemeClr val="tx1">
                    <a:lumMod val="95000"/>
                    <a:lumOff val="5000"/>
                  </a:schemeClr>
                </a:solidFill>
              </a:rPr>
              <a:t> partnerships with world of work</a:t>
            </a:r>
            <a:endParaRPr lang="en-GB" sz="2600" dirty="0">
              <a:solidFill>
                <a:schemeClr val="tx1">
                  <a:lumMod val="95000"/>
                  <a:lumOff val="5000"/>
                </a:schemeClr>
              </a:solidFill>
            </a:endParaRPr>
          </a:p>
        </p:txBody>
      </p:sp>
    </p:spTree>
    <p:extLst>
      <p:ext uri="{BB962C8B-B14F-4D97-AF65-F5344CB8AC3E}">
        <p14:creationId xmlns:p14="http://schemas.microsoft.com/office/powerpoint/2010/main" val="3654635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Policy objectives</a:t>
            </a:r>
            <a:endParaRPr lang="en-GB"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23528" y="1196752"/>
            <a:ext cx="8496944" cy="5112568"/>
          </a:xfrm>
        </p:spPr>
        <p:txBody>
          <a:bodyPr>
            <a:normAutofit/>
          </a:bodyPr>
          <a:lstStyle/>
          <a:p>
            <a:r>
              <a:rPr lang="en-US" sz="2600" dirty="0">
                <a:solidFill>
                  <a:schemeClr val="tx1">
                    <a:lumMod val="95000"/>
                    <a:lumOff val="5000"/>
                  </a:schemeClr>
                </a:solidFill>
              </a:rPr>
              <a:t>More opportunities for VET and HE students to increase </a:t>
            </a:r>
            <a:r>
              <a:rPr lang="en-US" sz="2600" dirty="0" smtClean="0">
                <a:solidFill>
                  <a:schemeClr val="tx1">
                    <a:lumMod val="95000"/>
                    <a:lumOff val="5000"/>
                  </a:schemeClr>
                </a:solidFill>
              </a:rPr>
              <a:t>their employability </a:t>
            </a:r>
            <a:r>
              <a:rPr lang="en-US" sz="2600" dirty="0">
                <a:solidFill>
                  <a:schemeClr val="tx1">
                    <a:lumMod val="95000"/>
                    <a:lumOff val="5000"/>
                  </a:schemeClr>
                </a:solidFill>
              </a:rPr>
              <a:t>through </a:t>
            </a:r>
            <a:r>
              <a:rPr lang="en-US" sz="2600" dirty="0" smtClean="0">
                <a:solidFill>
                  <a:schemeClr val="tx1">
                    <a:lumMod val="95000"/>
                    <a:lumOff val="5000"/>
                  </a:schemeClr>
                </a:solidFill>
              </a:rPr>
              <a:t>traineeships</a:t>
            </a:r>
          </a:p>
          <a:p>
            <a:r>
              <a:rPr lang="en-US" sz="2600" dirty="0">
                <a:solidFill>
                  <a:schemeClr val="tx1">
                    <a:lumMod val="95000"/>
                    <a:lumOff val="5000"/>
                  </a:schemeClr>
                </a:solidFill>
              </a:rPr>
              <a:t>Foster quality improvement in all sectors through staff </a:t>
            </a:r>
            <a:r>
              <a:rPr lang="en-US" sz="2600" dirty="0" smtClean="0">
                <a:solidFill>
                  <a:schemeClr val="tx1">
                    <a:lumMod val="95000"/>
                    <a:lumOff val="5000"/>
                  </a:schemeClr>
                </a:solidFill>
              </a:rPr>
              <a:t>mobility and </a:t>
            </a:r>
            <a:r>
              <a:rPr lang="en-US" sz="2600" dirty="0">
                <a:solidFill>
                  <a:schemeClr val="tx1">
                    <a:lumMod val="95000"/>
                    <a:lumOff val="5000"/>
                  </a:schemeClr>
                </a:solidFill>
              </a:rPr>
              <a:t>strategic </a:t>
            </a:r>
            <a:r>
              <a:rPr lang="en-US" sz="2600" dirty="0" smtClean="0">
                <a:solidFill>
                  <a:schemeClr val="tx1">
                    <a:lumMod val="95000"/>
                    <a:lumOff val="5000"/>
                  </a:schemeClr>
                </a:solidFill>
              </a:rPr>
              <a:t>partnerships</a:t>
            </a:r>
          </a:p>
          <a:p>
            <a:r>
              <a:rPr lang="en-US" sz="2600" dirty="0" smtClean="0">
                <a:solidFill>
                  <a:schemeClr val="tx1">
                    <a:lumMod val="95000"/>
                    <a:lumOff val="5000"/>
                  </a:schemeClr>
                </a:solidFill>
              </a:rPr>
              <a:t>Europe 2020 targets</a:t>
            </a:r>
          </a:p>
          <a:p>
            <a:r>
              <a:rPr lang="en-US" sz="2600" dirty="0" smtClean="0">
                <a:solidFill>
                  <a:schemeClr val="tx1">
                    <a:lumMod val="95000"/>
                    <a:lumOff val="5000"/>
                  </a:schemeClr>
                </a:solidFill>
              </a:rPr>
              <a:t>Education and Training 2020 strategy</a:t>
            </a:r>
            <a:endParaRPr lang="en-US" sz="2600" dirty="0">
              <a:solidFill>
                <a:schemeClr val="tx1">
                  <a:lumMod val="95000"/>
                  <a:lumOff val="5000"/>
                </a:schemeClr>
              </a:solidFill>
            </a:endParaRPr>
          </a:p>
          <a:p>
            <a:pPr marL="0" indent="0">
              <a:buNone/>
            </a:pPr>
            <a:endParaRPr lang="en-GB" sz="2600" dirty="0" smtClean="0">
              <a:solidFill>
                <a:schemeClr val="tx1">
                  <a:lumMod val="95000"/>
                  <a:lumOff val="5000"/>
                </a:schemeClr>
              </a:solidFill>
            </a:endParaRPr>
          </a:p>
          <a:p>
            <a:pPr marL="0" indent="0">
              <a:buNone/>
            </a:pPr>
            <a:endParaRPr lang="is-IS" sz="2600" dirty="0">
              <a:solidFill>
                <a:schemeClr val="tx1">
                  <a:lumMod val="95000"/>
                  <a:lumOff val="5000"/>
                </a:schemeClr>
              </a:solidFill>
            </a:endParaRPr>
          </a:p>
        </p:txBody>
      </p:sp>
    </p:spTree>
    <p:extLst>
      <p:ext uri="{BB962C8B-B14F-4D97-AF65-F5344CB8AC3E}">
        <p14:creationId xmlns:p14="http://schemas.microsoft.com/office/powerpoint/2010/main" val="3654635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Student mobility</a:t>
            </a:r>
            <a:endParaRPr lang="en-GB"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23528" y="1196752"/>
            <a:ext cx="8496944" cy="5112568"/>
          </a:xfrm>
        </p:spPr>
        <p:txBody>
          <a:bodyPr>
            <a:normAutofit lnSpcReduction="10000"/>
          </a:bodyPr>
          <a:lstStyle/>
          <a:p>
            <a:pPr marL="0" indent="0" algn="ctr">
              <a:buNone/>
            </a:pPr>
            <a:r>
              <a:rPr lang="en-GB" sz="2600" b="1" dirty="0" smtClean="0">
                <a:solidFill>
                  <a:schemeClr val="tx1">
                    <a:lumMod val="95000"/>
                    <a:lumOff val="5000"/>
                  </a:schemeClr>
                </a:solidFill>
              </a:rPr>
              <a:t>What’s new!</a:t>
            </a:r>
          </a:p>
          <a:p>
            <a:r>
              <a:rPr lang="en-GB" sz="2600" dirty="0" smtClean="0">
                <a:solidFill>
                  <a:schemeClr val="tx1">
                    <a:lumMod val="95000"/>
                    <a:lumOff val="5000"/>
                  </a:schemeClr>
                </a:solidFill>
              </a:rPr>
              <a:t>Minimum duration of placements is 2 months</a:t>
            </a:r>
          </a:p>
          <a:p>
            <a:r>
              <a:rPr lang="en-GB" sz="2600" dirty="0" smtClean="0">
                <a:solidFill>
                  <a:schemeClr val="tx1">
                    <a:lumMod val="95000"/>
                    <a:lumOff val="5000"/>
                  </a:schemeClr>
                </a:solidFill>
              </a:rPr>
              <a:t>Students can go again and again </a:t>
            </a:r>
            <a:r>
              <a:rPr lang="en-GB" sz="1600" dirty="0" smtClean="0">
                <a:solidFill>
                  <a:schemeClr val="tx1">
                    <a:lumMod val="95000"/>
                    <a:lumOff val="5000"/>
                  </a:schemeClr>
                </a:solidFill>
              </a:rPr>
              <a:t>(up to 12 months at each study cycle)</a:t>
            </a:r>
            <a:endParaRPr lang="en-GB" sz="2600" dirty="0" smtClean="0">
              <a:solidFill>
                <a:schemeClr val="tx1">
                  <a:lumMod val="95000"/>
                  <a:lumOff val="5000"/>
                </a:schemeClr>
              </a:solidFill>
            </a:endParaRPr>
          </a:p>
          <a:p>
            <a:r>
              <a:rPr lang="en-GB" sz="2600" dirty="0" smtClean="0">
                <a:solidFill>
                  <a:schemeClr val="tx1">
                    <a:lumMod val="95000"/>
                    <a:lumOff val="5000"/>
                  </a:schemeClr>
                </a:solidFill>
              </a:rPr>
              <a:t>Students can go after graduation</a:t>
            </a:r>
          </a:p>
          <a:p>
            <a:pPr lvl="1"/>
            <a:r>
              <a:rPr lang="en-GB" sz="2200" dirty="0" smtClean="0">
                <a:solidFill>
                  <a:schemeClr val="tx1">
                    <a:lumMod val="95000"/>
                    <a:lumOff val="5000"/>
                  </a:schemeClr>
                </a:solidFill>
              </a:rPr>
              <a:t>The host can be big or small, private or public, etc.</a:t>
            </a:r>
          </a:p>
          <a:p>
            <a:r>
              <a:rPr lang="en-GB" sz="2600" dirty="0" smtClean="0">
                <a:solidFill>
                  <a:schemeClr val="tx1">
                    <a:lumMod val="95000"/>
                    <a:lumOff val="5000"/>
                  </a:schemeClr>
                </a:solidFill>
              </a:rPr>
              <a:t>Mobility outside Europe (mainly incoming)</a:t>
            </a:r>
          </a:p>
          <a:p>
            <a:pPr marL="0" indent="0">
              <a:buNone/>
            </a:pPr>
            <a:endParaRPr lang="is-IS" sz="2600" dirty="0">
              <a:solidFill>
                <a:schemeClr val="tx1">
                  <a:lumMod val="95000"/>
                  <a:lumOff val="5000"/>
                </a:schemeClr>
              </a:solidFill>
            </a:endParaRPr>
          </a:p>
          <a:p>
            <a:pPr marL="0" indent="0">
              <a:buNone/>
            </a:pPr>
            <a:r>
              <a:rPr lang="is-IS" sz="2000" i="1" dirty="0" err="1" smtClean="0">
                <a:solidFill>
                  <a:schemeClr val="tx1">
                    <a:lumMod val="95000"/>
                    <a:lumOff val="5000"/>
                  </a:schemeClr>
                </a:solidFill>
              </a:rPr>
              <a:t>Field</a:t>
            </a:r>
            <a:r>
              <a:rPr lang="is-IS" sz="2000" i="1" dirty="0" smtClean="0">
                <a:solidFill>
                  <a:schemeClr val="tx1">
                    <a:lumMod val="95000"/>
                    <a:lumOff val="5000"/>
                  </a:schemeClr>
                </a:solidFill>
              </a:rPr>
              <a:t> </a:t>
            </a:r>
            <a:r>
              <a:rPr lang="is-IS" sz="2000" i="1" dirty="0" err="1" smtClean="0">
                <a:solidFill>
                  <a:schemeClr val="tx1">
                    <a:lumMod val="95000"/>
                    <a:lumOff val="5000"/>
                  </a:schemeClr>
                </a:solidFill>
              </a:rPr>
              <a:t>specific</a:t>
            </a:r>
            <a:r>
              <a:rPr lang="is-IS" sz="2000" i="1" dirty="0" smtClean="0">
                <a:solidFill>
                  <a:schemeClr val="tx1">
                    <a:lumMod val="95000"/>
                    <a:lumOff val="5000"/>
                  </a:schemeClr>
                </a:solidFill>
              </a:rPr>
              <a:t> </a:t>
            </a:r>
            <a:r>
              <a:rPr lang="is-IS" sz="2000" i="1" dirty="0" err="1" smtClean="0">
                <a:solidFill>
                  <a:schemeClr val="tx1">
                    <a:lumMod val="95000"/>
                    <a:lumOff val="5000"/>
                  </a:schemeClr>
                </a:solidFill>
              </a:rPr>
              <a:t>priority</a:t>
            </a:r>
            <a:r>
              <a:rPr lang="is-IS" sz="2000" i="1" dirty="0" smtClean="0">
                <a:solidFill>
                  <a:schemeClr val="tx1">
                    <a:lumMod val="95000"/>
                    <a:lumOff val="5000"/>
                  </a:schemeClr>
                </a:solidFill>
              </a:rPr>
              <a:t> </a:t>
            </a:r>
            <a:r>
              <a:rPr lang="is-IS" sz="2000" i="1" dirty="0" err="1" smtClean="0">
                <a:solidFill>
                  <a:schemeClr val="tx1">
                    <a:lumMod val="95000"/>
                    <a:lumOff val="5000"/>
                  </a:schemeClr>
                </a:solidFill>
              </a:rPr>
              <a:t>in</a:t>
            </a:r>
            <a:r>
              <a:rPr lang="is-IS" sz="2000" i="1" dirty="0" smtClean="0">
                <a:solidFill>
                  <a:schemeClr val="tx1">
                    <a:lumMod val="95000"/>
                    <a:lumOff val="5000"/>
                  </a:schemeClr>
                </a:solidFill>
              </a:rPr>
              <a:t> </a:t>
            </a:r>
            <a:r>
              <a:rPr lang="is-IS" sz="2000" i="1" dirty="0" err="1" smtClean="0">
                <a:solidFill>
                  <a:schemeClr val="tx1">
                    <a:lumMod val="95000"/>
                    <a:lumOff val="5000"/>
                  </a:schemeClr>
                </a:solidFill>
              </a:rPr>
              <a:t>higher</a:t>
            </a:r>
            <a:r>
              <a:rPr lang="is-IS" sz="2000" i="1" dirty="0" smtClean="0">
                <a:solidFill>
                  <a:schemeClr val="tx1">
                    <a:lumMod val="95000"/>
                    <a:lumOff val="5000"/>
                  </a:schemeClr>
                </a:solidFill>
              </a:rPr>
              <a:t> </a:t>
            </a:r>
            <a:r>
              <a:rPr lang="is-IS" sz="2000" i="1" dirty="0" err="1" smtClean="0">
                <a:solidFill>
                  <a:schemeClr val="tx1">
                    <a:lumMod val="95000"/>
                    <a:lumOff val="5000"/>
                  </a:schemeClr>
                </a:solidFill>
              </a:rPr>
              <a:t>education</a:t>
            </a:r>
            <a:r>
              <a:rPr lang="is-IS" sz="2000" i="1" dirty="0" smtClean="0">
                <a:solidFill>
                  <a:schemeClr val="tx1">
                    <a:lumMod val="95000"/>
                    <a:lumOff val="5000"/>
                  </a:schemeClr>
                </a:solidFill>
              </a:rPr>
              <a:t>:</a:t>
            </a:r>
          </a:p>
          <a:p>
            <a:pPr marL="0" indent="0">
              <a:buNone/>
            </a:pPr>
            <a:r>
              <a:rPr lang="en-US" sz="2000" dirty="0">
                <a:solidFill>
                  <a:schemeClr val="tx1">
                    <a:lumMod val="95000"/>
                    <a:lumOff val="5000"/>
                  </a:schemeClr>
                </a:solidFill>
              </a:rPr>
              <a:t>support activities that help attune curricula to current and emerging </a:t>
            </a:r>
            <a:r>
              <a:rPr lang="en-US" sz="2000" dirty="0" err="1">
                <a:solidFill>
                  <a:schemeClr val="tx1">
                    <a:lumMod val="95000"/>
                    <a:lumOff val="5000"/>
                  </a:schemeClr>
                </a:solidFill>
              </a:rPr>
              <a:t>labour</a:t>
            </a:r>
            <a:r>
              <a:rPr lang="en-US" sz="2000" dirty="0">
                <a:solidFill>
                  <a:schemeClr val="tx1">
                    <a:lumMod val="95000"/>
                    <a:lumOff val="5000"/>
                  </a:schemeClr>
                </a:solidFill>
              </a:rPr>
              <a:t> market needs and </a:t>
            </a:r>
            <a:r>
              <a:rPr lang="en-US" sz="2000" dirty="0" smtClean="0">
                <a:solidFill>
                  <a:schemeClr val="tx1">
                    <a:lumMod val="95000"/>
                    <a:lumOff val="5000"/>
                  </a:schemeClr>
                </a:solidFill>
              </a:rPr>
              <a:t>equip the </a:t>
            </a:r>
            <a:r>
              <a:rPr lang="en-US" sz="2000" dirty="0">
                <a:solidFill>
                  <a:schemeClr val="tx1">
                    <a:lumMod val="95000"/>
                    <a:lumOff val="5000"/>
                  </a:schemeClr>
                </a:solidFill>
              </a:rPr>
              <a:t>young generation with transversal skills such as entrepreneurship, </a:t>
            </a:r>
            <a:r>
              <a:rPr lang="en-US" sz="2000" b="1" dirty="0">
                <a:solidFill>
                  <a:schemeClr val="tx1">
                    <a:lumMod val="95000"/>
                    <a:lumOff val="5000"/>
                  </a:schemeClr>
                </a:solidFill>
              </a:rPr>
              <a:t>by developing </a:t>
            </a:r>
            <a:r>
              <a:rPr lang="en-US" sz="2000" b="1" dirty="0" smtClean="0">
                <a:solidFill>
                  <a:schemeClr val="tx1">
                    <a:lumMod val="95000"/>
                    <a:lumOff val="5000"/>
                  </a:schemeClr>
                </a:solidFill>
              </a:rPr>
              <a:t>active cooperation </a:t>
            </a:r>
            <a:r>
              <a:rPr lang="en-US" sz="2000" b="1" dirty="0">
                <a:solidFill>
                  <a:schemeClr val="tx1">
                    <a:lumMod val="95000"/>
                    <a:lumOff val="5000"/>
                  </a:schemeClr>
                </a:solidFill>
              </a:rPr>
              <a:t>between HEI and partners from outside academia: enterprises</a:t>
            </a:r>
            <a:r>
              <a:rPr lang="en-US" sz="2000" dirty="0">
                <a:solidFill>
                  <a:schemeClr val="tx1">
                    <a:lumMod val="95000"/>
                    <a:lumOff val="5000"/>
                  </a:schemeClr>
                </a:solidFill>
              </a:rPr>
              <a:t>, </a:t>
            </a:r>
            <a:r>
              <a:rPr lang="en-US" sz="2000" dirty="0" smtClean="0">
                <a:solidFill>
                  <a:schemeClr val="tx1">
                    <a:lumMod val="95000"/>
                    <a:lumOff val="5000"/>
                  </a:schemeClr>
                </a:solidFill>
              </a:rPr>
              <a:t>professional </a:t>
            </a:r>
            <a:r>
              <a:rPr lang="en-US" sz="2000" dirty="0" err="1" smtClean="0">
                <a:solidFill>
                  <a:schemeClr val="tx1">
                    <a:lumMod val="95000"/>
                    <a:lumOff val="5000"/>
                  </a:schemeClr>
                </a:solidFill>
              </a:rPr>
              <a:t>organisations</a:t>
            </a:r>
            <a:r>
              <a:rPr lang="en-US" sz="2000" dirty="0">
                <a:solidFill>
                  <a:schemeClr val="tx1">
                    <a:lumMod val="95000"/>
                    <a:lumOff val="5000"/>
                  </a:schemeClr>
                </a:solidFill>
              </a:rPr>
              <a:t>, chambers of commerce, social partners, local/regional bodies etc.;</a:t>
            </a:r>
            <a:endParaRPr lang="en-GB" sz="2000" dirty="0" smtClean="0">
              <a:solidFill>
                <a:schemeClr val="tx1">
                  <a:lumMod val="95000"/>
                  <a:lumOff val="5000"/>
                </a:schemeClr>
              </a:solidFill>
            </a:endParaRPr>
          </a:p>
        </p:txBody>
      </p:sp>
    </p:spTree>
    <p:extLst>
      <p:ext uri="{BB962C8B-B14F-4D97-AF65-F5344CB8AC3E}">
        <p14:creationId xmlns:p14="http://schemas.microsoft.com/office/powerpoint/2010/main" val="716089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Staff mobility</a:t>
            </a:r>
            <a:endParaRPr lang="en-GB"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23528" y="908720"/>
            <a:ext cx="8496944" cy="5400600"/>
          </a:xfrm>
        </p:spPr>
        <p:txBody>
          <a:bodyPr>
            <a:normAutofit/>
          </a:bodyPr>
          <a:lstStyle/>
          <a:p>
            <a:pPr marL="0" indent="0" algn="ctr">
              <a:buNone/>
            </a:pPr>
            <a:r>
              <a:rPr lang="en-GB" sz="2600" b="1" dirty="0" smtClean="0">
                <a:solidFill>
                  <a:schemeClr val="tx1">
                    <a:lumMod val="95000"/>
                    <a:lumOff val="5000"/>
                  </a:schemeClr>
                </a:solidFill>
              </a:rPr>
              <a:t>High demand but can be easy to get! </a:t>
            </a:r>
          </a:p>
          <a:p>
            <a:r>
              <a:rPr lang="en-US" sz="2600" dirty="0" smtClean="0">
                <a:solidFill>
                  <a:schemeClr val="tx1">
                    <a:lumMod val="95000"/>
                    <a:lumOff val="5000"/>
                  </a:schemeClr>
                </a:solidFill>
              </a:rPr>
              <a:t>Relatively easy to apply.</a:t>
            </a:r>
            <a:endParaRPr lang="en-US" sz="2600" dirty="0">
              <a:solidFill>
                <a:schemeClr val="tx1">
                  <a:lumMod val="95000"/>
                  <a:lumOff val="5000"/>
                </a:schemeClr>
              </a:solidFill>
            </a:endParaRPr>
          </a:p>
          <a:p>
            <a:r>
              <a:rPr lang="en-GB" sz="2600" dirty="0" smtClean="0">
                <a:solidFill>
                  <a:schemeClr val="tx1">
                    <a:lumMod val="95000"/>
                    <a:lumOff val="5000"/>
                  </a:schemeClr>
                </a:solidFill>
              </a:rPr>
              <a:t>Relatively easy to get IF applied for in due time with a clear teaching/training plan. Long term planning. </a:t>
            </a:r>
          </a:p>
          <a:p>
            <a:r>
              <a:rPr lang="en-GB" sz="2600" dirty="0" smtClean="0">
                <a:solidFill>
                  <a:schemeClr val="tx1">
                    <a:lumMod val="95000"/>
                    <a:lumOff val="5000"/>
                  </a:schemeClr>
                </a:solidFill>
              </a:rPr>
              <a:t>Teaching is not only lecturing. </a:t>
            </a:r>
          </a:p>
          <a:p>
            <a:r>
              <a:rPr lang="en-GB" sz="2600" dirty="0" smtClean="0">
                <a:solidFill>
                  <a:schemeClr val="tx1">
                    <a:lumMod val="95000"/>
                    <a:lumOff val="5000"/>
                  </a:schemeClr>
                </a:solidFill>
              </a:rPr>
              <a:t>Training can take place at enterprises (can be linked to organising placements for students). </a:t>
            </a:r>
          </a:p>
          <a:p>
            <a:r>
              <a:rPr lang="en-GB" sz="2600" dirty="0" smtClean="0">
                <a:solidFill>
                  <a:schemeClr val="tx1">
                    <a:lumMod val="95000"/>
                    <a:lumOff val="5000"/>
                  </a:schemeClr>
                </a:solidFill>
              </a:rPr>
              <a:t>Mobility outside Europe</a:t>
            </a:r>
          </a:p>
          <a:p>
            <a:pPr marL="0" indent="0">
              <a:buNone/>
            </a:pPr>
            <a:endParaRPr lang="en-US" sz="2000" i="1" dirty="0" smtClean="0">
              <a:solidFill>
                <a:schemeClr val="tx1">
                  <a:lumMod val="95000"/>
                  <a:lumOff val="5000"/>
                </a:schemeClr>
              </a:solidFill>
            </a:endParaRPr>
          </a:p>
          <a:p>
            <a:pPr marL="0" indent="0">
              <a:buNone/>
            </a:pPr>
            <a:r>
              <a:rPr lang="en-US" sz="2000" i="1" dirty="0" smtClean="0">
                <a:solidFill>
                  <a:schemeClr val="tx1">
                    <a:lumMod val="95000"/>
                    <a:lumOff val="5000"/>
                  </a:schemeClr>
                </a:solidFill>
              </a:rPr>
              <a:t>Field </a:t>
            </a:r>
            <a:r>
              <a:rPr lang="en-US" sz="2000" i="1" dirty="0">
                <a:solidFill>
                  <a:schemeClr val="tx1">
                    <a:lumMod val="95000"/>
                    <a:lumOff val="5000"/>
                  </a:schemeClr>
                </a:solidFill>
              </a:rPr>
              <a:t>specific priority in higher education</a:t>
            </a:r>
            <a:r>
              <a:rPr lang="en-US" sz="2000" i="1" dirty="0" smtClean="0">
                <a:solidFill>
                  <a:schemeClr val="tx1">
                    <a:lumMod val="95000"/>
                    <a:lumOff val="5000"/>
                  </a:schemeClr>
                </a:solidFill>
              </a:rPr>
              <a:t>:</a:t>
            </a:r>
          </a:p>
          <a:p>
            <a:pPr marL="0" indent="0">
              <a:buNone/>
            </a:pPr>
            <a:r>
              <a:rPr lang="en-US" sz="2000" dirty="0" smtClean="0">
                <a:solidFill>
                  <a:schemeClr val="tx1">
                    <a:lumMod val="95000"/>
                    <a:lumOff val="5000"/>
                  </a:schemeClr>
                </a:solidFill>
              </a:rPr>
              <a:t>strengthen </a:t>
            </a:r>
            <a:r>
              <a:rPr lang="en-US" sz="2000" dirty="0">
                <a:solidFill>
                  <a:schemeClr val="tx1">
                    <a:lumMod val="95000"/>
                    <a:lumOff val="5000"/>
                  </a:schemeClr>
                </a:solidFill>
              </a:rPr>
              <a:t>the links between education, research and business to promote excellence and </a:t>
            </a:r>
            <a:r>
              <a:rPr lang="en-US" sz="2000" dirty="0" smtClean="0">
                <a:solidFill>
                  <a:schemeClr val="tx1">
                    <a:lumMod val="95000"/>
                    <a:lumOff val="5000"/>
                  </a:schemeClr>
                </a:solidFill>
              </a:rPr>
              <a:t>regional development</a:t>
            </a:r>
            <a:endParaRPr lang="en-US" sz="2000" dirty="0">
              <a:solidFill>
                <a:schemeClr val="tx1">
                  <a:lumMod val="95000"/>
                  <a:lumOff val="5000"/>
                </a:schemeClr>
              </a:solidFill>
            </a:endParaRPr>
          </a:p>
          <a:p>
            <a:endParaRPr lang="en-GB" sz="2600" dirty="0" smtClean="0">
              <a:solidFill>
                <a:schemeClr val="tx1">
                  <a:lumMod val="95000"/>
                  <a:lumOff val="5000"/>
                </a:schemeClr>
              </a:solidFill>
            </a:endParaRPr>
          </a:p>
          <a:p>
            <a:pPr marL="0" indent="0">
              <a:buNone/>
            </a:pPr>
            <a:endParaRPr lang="en-GB" sz="2600" dirty="0" smtClean="0">
              <a:solidFill>
                <a:schemeClr val="tx1">
                  <a:lumMod val="95000"/>
                  <a:lumOff val="5000"/>
                </a:schemeClr>
              </a:solidFill>
            </a:endParaRPr>
          </a:p>
          <a:p>
            <a:pPr marL="0" indent="0">
              <a:buNone/>
            </a:pPr>
            <a:endParaRPr lang="en-GB" sz="2600" dirty="0" smtClean="0">
              <a:solidFill>
                <a:schemeClr val="tx1">
                  <a:lumMod val="95000"/>
                  <a:lumOff val="5000"/>
                </a:schemeClr>
              </a:solidFill>
            </a:endParaRPr>
          </a:p>
          <a:p>
            <a:pPr marL="0" indent="0">
              <a:buNone/>
            </a:pPr>
            <a:endParaRPr lang="is-IS" sz="2600" dirty="0">
              <a:solidFill>
                <a:schemeClr val="tx1">
                  <a:lumMod val="95000"/>
                  <a:lumOff val="5000"/>
                </a:schemeClr>
              </a:solidFill>
            </a:endParaRPr>
          </a:p>
        </p:txBody>
      </p:sp>
    </p:spTree>
    <p:extLst>
      <p:ext uri="{BB962C8B-B14F-4D97-AF65-F5344CB8AC3E}">
        <p14:creationId xmlns:p14="http://schemas.microsoft.com/office/powerpoint/2010/main" val="716089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Mobility outside “Europe”</a:t>
            </a:r>
            <a:endParaRPr lang="en-GB"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23528" y="764704"/>
            <a:ext cx="8640960" cy="5544616"/>
          </a:xfrm>
        </p:spPr>
        <p:txBody>
          <a:bodyPr>
            <a:normAutofit lnSpcReduction="10000"/>
          </a:bodyPr>
          <a:lstStyle/>
          <a:p>
            <a:r>
              <a:rPr lang="en-GB" sz="2600" dirty="0" smtClean="0">
                <a:solidFill>
                  <a:schemeClr val="tx1">
                    <a:lumMod val="95000"/>
                    <a:lumOff val="5000"/>
                  </a:schemeClr>
                </a:solidFill>
              </a:rPr>
              <a:t>Higher grants than “regular” Erasmus+ mobility</a:t>
            </a:r>
          </a:p>
          <a:p>
            <a:pPr lvl="1"/>
            <a:r>
              <a:rPr lang="en-GB" dirty="0" smtClean="0">
                <a:solidFill>
                  <a:schemeClr val="tx1">
                    <a:lumMod val="95000"/>
                    <a:lumOff val="5000"/>
                  </a:schemeClr>
                </a:solidFill>
              </a:rPr>
              <a:t>Incoming staff 100-160 € per day + travel grant</a:t>
            </a:r>
          </a:p>
          <a:p>
            <a:pPr lvl="1"/>
            <a:r>
              <a:rPr lang="en-GB" dirty="0" smtClean="0">
                <a:solidFill>
                  <a:schemeClr val="tx1">
                    <a:lumMod val="95000"/>
                    <a:lumOff val="5000"/>
                  </a:schemeClr>
                </a:solidFill>
              </a:rPr>
              <a:t>Outgoing staff 160 € per day + travel grant</a:t>
            </a:r>
          </a:p>
          <a:p>
            <a:pPr lvl="1"/>
            <a:r>
              <a:rPr lang="en-GB" dirty="0" smtClean="0">
                <a:solidFill>
                  <a:schemeClr val="tx1">
                    <a:lumMod val="95000"/>
                    <a:lumOff val="5000"/>
                  </a:schemeClr>
                </a:solidFill>
              </a:rPr>
              <a:t>Incoming students 750-850 € per month + travel</a:t>
            </a:r>
          </a:p>
          <a:p>
            <a:pPr lvl="1"/>
            <a:r>
              <a:rPr lang="en-GB" dirty="0" smtClean="0">
                <a:solidFill>
                  <a:schemeClr val="tx1">
                    <a:lumMod val="95000"/>
                    <a:lumOff val="5000"/>
                  </a:schemeClr>
                </a:solidFill>
              </a:rPr>
              <a:t>Outgoing students 650 € per month + travel</a:t>
            </a:r>
          </a:p>
          <a:p>
            <a:pPr lvl="1"/>
            <a:r>
              <a:rPr lang="en-GB" dirty="0" smtClean="0">
                <a:solidFill>
                  <a:schemeClr val="tx1">
                    <a:lumMod val="95000"/>
                    <a:lumOff val="5000"/>
                  </a:schemeClr>
                </a:solidFill>
              </a:rPr>
              <a:t>(350 € Organisational Support for each mobile person) </a:t>
            </a:r>
          </a:p>
          <a:p>
            <a:r>
              <a:rPr lang="en-GB" sz="2600" dirty="0" smtClean="0">
                <a:solidFill>
                  <a:schemeClr val="tx1">
                    <a:lumMod val="95000"/>
                    <a:lumOff val="5000"/>
                  </a:schemeClr>
                </a:solidFill>
              </a:rPr>
              <a:t>11 “budget envelopes” (regions)</a:t>
            </a:r>
          </a:p>
          <a:p>
            <a:pPr lvl="1"/>
            <a:r>
              <a:rPr lang="en-GB" sz="2200" dirty="0">
                <a:solidFill>
                  <a:schemeClr val="tx1">
                    <a:lumMod val="95000"/>
                    <a:lumOff val="5000"/>
                  </a:schemeClr>
                </a:solidFill>
              </a:rPr>
              <a:t>h</a:t>
            </a:r>
            <a:r>
              <a:rPr lang="en-GB" sz="2200" dirty="0" smtClean="0">
                <a:solidFill>
                  <a:schemeClr val="tx1">
                    <a:lumMod val="95000"/>
                    <a:lumOff val="5000"/>
                  </a:schemeClr>
                </a:solidFill>
              </a:rPr>
              <a:t>igh demand and low supply  vs. </a:t>
            </a:r>
            <a:r>
              <a:rPr lang="en-GB" sz="2200" dirty="0">
                <a:solidFill>
                  <a:schemeClr val="tx1">
                    <a:lumMod val="95000"/>
                    <a:lumOff val="5000"/>
                  </a:schemeClr>
                </a:solidFill>
              </a:rPr>
              <a:t>h</a:t>
            </a:r>
            <a:r>
              <a:rPr lang="en-GB" sz="2200" dirty="0" smtClean="0">
                <a:solidFill>
                  <a:schemeClr val="tx1">
                    <a:lumMod val="95000"/>
                    <a:lumOff val="5000"/>
                  </a:schemeClr>
                </a:solidFill>
              </a:rPr>
              <a:t>igh supply and low demand</a:t>
            </a:r>
          </a:p>
          <a:p>
            <a:r>
              <a:rPr lang="en-GB" sz="2600" dirty="0" smtClean="0">
                <a:solidFill>
                  <a:schemeClr val="tx1">
                    <a:lumMod val="95000"/>
                    <a:lumOff val="5000"/>
                  </a:schemeClr>
                </a:solidFill>
              </a:rPr>
              <a:t>Emphasis on incoming student mobility</a:t>
            </a:r>
          </a:p>
          <a:p>
            <a:r>
              <a:rPr lang="en-GB" sz="2600" dirty="0" smtClean="0">
                <a:solidFill>
                  <a:schemeClr val="tx1">
                    <a:lumMod val="95000"/>
                    <a:lumOff val="5000"/>
                  </a:schemeClr>
                </a:solidFill>
              </a:rPr>
              <a:t>No demand on distribution between student and staff</a:t>
            </a:r>
          </a:p>
          <a:p>
            <a:pPr lvl="1"/>
            <a:r>
              <a:rPr lang="en-GB" sz="2200" dirty="0" smtClean="0">
                <a:solidFill>
                  <a:schemeClr val="tx1">
                    <a:lumMod val="95000"/>
                    <a:lumOff val="5000"/>
                  </a:schemeClr>
                </a:solidFill>
              </a:rPr>
              <a:t>The Icelandic NA puts emphasis on staff mobility the first year</a:t>
            </a:r>
          </a:p>
          <a:p>
            <a:r>
              <a:rPr lang="en-GB" sz="2600" b="1" dirty="0" smtClean="0">
                <a:solidFill>
                  <a:schemeClr val="tx1">
                    <a:lumMod val="95000"/>
                    <a:lumOff val="5000"/>
                  </a:schemeClr>
                </a:solidFill>
              </a:rPr>
              <a:t>Application deadline for universities 4</a:t>
            </a:r>
            <a:r>
              <a:rPr lang="en-GB" sz="2600" b="1" baseline="30000" dirty="0" smtClean="0">
                <a:solidFill>
                  <a:schemeClr val="tx1">
                    <a:lumMod val="95000"/>
                    <a:lumOff val="5000"/>
                  </a:schemeClr>
                </a:solidFill>
              </a:rPr>
              <a:t>th</a:t>
            </a:r>
            <a:r>
              <a:rPr lang="en-GB" sz="2600" b="1" dirty="0" smtClean="0">
                <a:solidFill>
                  <a:schemeClr val="tx1">
                    <a:lumMod val="95000"/>
                    <a:lumOff val="5000"/>
                  </a:schemeClr>
                </a:solidFill>
              </a:rPr>
              <a:t> March!  </a:t>
            </a:r>
          </a:p>
          <a:p>
            <a:pPr lvl="1"/>
            <a:r>
              <a:rPr lang="en-GB" sz="2200" dirty="0" smtClean="0">
                <a:solidFill>
                  <a:schemeClr val="tx1">
                    <a:lumMod val="95000"/>
                    <a:lumOff val="5000"/>
                  </a:schemeClr>
                </a:solidFill>
              </a:rPr>
              <a:t>“your” plans need to be included</a:t>
            </a:r>
          </a:p>
          <a:p>
            <a:endParaRPr lang="en-GB" sz="2600" dirty="0" smtClean="0">
              <a:solidFill>
                <a:schemeClr val="tx1">
                  <a:lumMod val="95000"/>
                  <a:lumOff val="5000"/>
                </a:schemeClr>
              </a:solidFill>
            </a:endParaRPr>
          </a:p>
          <a:p>
            <a:pPr marL="0" indent="0">
              <a:buNone/>
            </a:pPr>
            <a:endParaRPr lang="en-GB" sz="2600" dirty="0" smtClean="0">
              <a:solidFill>
                <a:schemeClr val="tx1">
                  <a:lumMod val="95000"/>
                  <a:lumOff val="5000"/>
                </a:schemeClr>
              </a:solidFill>
            </a:endParaRPr>
          </a:p>
          <a:p>
            <a:pPr marL="0" indent="0">
              <a:buNone/>
            </a:pPr>
            <a:endParaRPr lang="is-IS" sz="2600" dirty="0">
              <a:solidFill>
                <a:schemeClr val="tx1">
                  <a:lumMod val="95000"/>
                  <a:lumOff val="5000"/>
                </a:schemeClr>
              </a:solidFill>
            </a:endParaRPr>
          </a:p>
        </p:txBody>
      </p:sp>
    </p:spTree>
    <p:extLst>
      <p:ext uri="{BB962C8B-B14F-4D97-AF65-F5344CB8AC3E}">
        <p14:creationId xmlns:p14="http://schemas.microsoft.com/office/powerpoint/2010/main" val="716089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Cooperation projects</a:t>
            </a:r>
            <a:endParaRPr lang="en-GB"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Content Placeholder 2"/>
          <p:cNvSpPr>
            <a:spLocks noGrp="1"/>
          </p:cNvSpPr>
          <p:nvPr>
            <p:ph sz="half" idx="1"/>
          </p:nvPr>
        </p:nvSpPr>
        <p:spPr>
          <a:xfrm>
            <a:off x="323528" y="1196752"/>
            <a:ext cx="8496944" cy="5112568"/>
          </a:xfrm>
        </p:spPr>
        <p:txBody>
          <a:bodyPr>
            <a:normAutofit/>
          </a:bodyPr>
          <a:lstStyle/>
          <a:p>
            <a:pPr marL="0" indent="0" algn="ctr">
              <a:buNone/>
            </a:pPr>
            <a:endParaRPr lang="en-GB" sz="2600" dirty="0" smtClean="0">
              <a:solidFill>
                <a:schemeClr val="tx1">
                  <a:lumMod val="95000"/>
                  <a:lumOff val="5000"/>
                </a:schemeClr>
              </a:solidFill>
            </a:endParaRPr>
          </a:p>
          <a:p>
            <a:r>
              <a:rPr lang="en-GB" sz="2600" dirty="0" smtClean="0">
                <a:solidFill>
                  <a:schemeClr val="tx1">
                    <a:lumMod val="95000"/>
                    <a:lumOff val="5000"/>
                  </a:schemeClr>
                </a:solidFill>
              </a:rPr>
              <a:t>Mobility </a:t>
            </a:r>
            <a:r>
              <a:rPr lang="en-GB" sz="2000" dirty="0" smtClean="0">
                <a:solidFill>
                  <a:schemeClr val="tx1">
                    <a:lumMod val="95000"/>
                    <a:lumOff val="5000"/>
                  </a:schemeClr>
                </a:solidFill>
              </a:rPr>
              <a:t>(350€ for organisational cost for each sent participant) </a:t>
            </a:r>
          </a:p>
          <a:p>
            <a:r>
              <a:rPr lang="en-GB" sz="2600" dirty="0" smtClean="0">
                <a:solidFill>
                  <a:schemeClr val="tx1">
                    <a:lumMod val="95000"/>
                    <a:lumOff val="5000"/>
                  </a:schemeClr>
                </a:solidFill>
              </a:rPr>
              <a:t>Strategic Partnerships, max 150.000 EUR per year</a:t>
            </a:r>
          </a:p>
          <a:p>
            <a:r>
              <a:rPr lang="en-GB" sz="2600" dirty="0" smtClean="0">
                <a:solidFill>
                  <a:schemeClr val="tx1">
                    <a:lumMod val="95000"/>
                    <a:lumOff val="5000"/>
                  </a:schemeClr>
                </a:solidFill>
              </a:rPr>
              <a:t>Knowledge Alliances</a:t>
            </a:r>
          </a:p>
          <a:p>
            <a:r>
              <a:rPr lang="en-GB" sz="2600" dirty="0" smtClean="0">
                <a:solidFill>
                  <a:schemeClr val="tx1">
                    <a:lumMod val="95000"/>
                    <a:lumOff val="5000"/>
                  </a:schemeClr>
                </a:solidFill>
              </a:rPr>
              <a:t>Capacity Building </a:t>
            </a:r>
            <a:endParaRPr lang="en-GB" sz="2600" dirty="0">
              <a:solidFill>
                <a:schemeClr val="tx1">
                  <a:lumMod val="95000"/>
                  <a:lumOff val="5000"/>
                </a:schemeClr>
              </a:solidFill>
            </a:endParaRPr>
          </a:p>
          <a:p>
            <a:r>
              <a:rPr lang="en-GB" sz="2600" dirty="0" smtClean="0">
                <a:solidFill>
                  <a:schemeClr val="tx1">
                    <a:lumMod val="95000"/>
                    <a:lumOff val="5000"/>
                  </a:schemeClr>
                </a:solidFill>
              </a:rPr>
              <a:t>Erasmus Mundus Joint Masters Degree</a:t>
            </a:r>
          </a:p>
          <a:p>
            <a:pPr marL="0" indent="0">
              <a:buNone/>
            </a:pPr>
            <a:r>
              <a:rPr lang="en-GB" sz="2000" dirty="0" smtClean="0">
                <a:solidFill>
                  <a:schemeClr val="tx1">
                    <a:lumMod val="50000"/>
                    <a:lumOff val="50000"/>
                  </a:schemeClr>
                </a:solidFill>
              </a:rPr>
              <a:t>(Erasmus+ Master Degree Loans)</a:t>
            </a:r>
          </a:p>
          <a:p>
            <a:pPr marL="0" indent="0" algn="r">
              <a:buNone/>
            </a:pPr>
            <a:r>
              <a:rPr lang="en-GB" sz="2000" b="1" dirty="0" smtClean="0">
                <a:solidFill>
                  <a:schemeClr val="tx1">
                    <a:lumMod val="50000"/>
                    <a:lumOff val="50000"/>
                  </a:schemeClr>
                </a:solidFill>
              </a:rPr>
              <a:t>Be open to other possibilities</a:t>
            </a:r>
          </a:p>
          <a:p>
            <a:pPr algn="r"/>
            <a:r>
              <a:rPr lang="en-GB" sz="2000" dirty="0" err="1" smtClean="0">
                <a:solidFill>
                  <a:schemeClr val="tx1">
                    <a:lumMod val="50000"/>
                    <a:lumOff val="50000"/>
                  </a:schemeClr>
                </a:solidFill>
              </a:rPr>
              <a:t>Nordplus</a:t>
            </a:r>
            <a:r>
              <a:rPr lang="en-GB" sz="2000" dirty="0">
                <a:solidFill>
                  <a:schemeClr val="tx1">
                    <a:lumMod val="50000"/>
                    <a:lumOff val="50000"/>
                  </a:schemeClr>
                </a:solidFill>
              </a:rPr>
              <a:t> </a:t>
            </a:r>
            <a:r>
              <a:rPr lang="en-GB" sz="2000" dirty="0" smtClean="0">
                <a:solidFill>
                  <a:schemeClr val="tx1">
                    <a:lumMod val="50000"/>
                    <a:lumOff val="50000"/>
                  </a:schemeClr>
                </a:solidFill>
              </a:rPr>
              <a:t>for Nordic/Baltic </a:t>
            </a:r>
            <a:r>
              <a:rPr lang="en-GB" sz="2000" dirty="0" err="1" smtClean="0">
                <a:solidFill>
                  <a:schemeClr val="tx1">
                    <a:lumMod val="50000"/>
                    <a:lumOff val="50000"/>
                  </a:schemeClr>
                </a:solidFill>
              </a:rPr>
              <a:t>coopertion</a:t>
            </a:r>
            <a:endParaRPr lang="en-GB" sz="2000" dirty="0">
              <a:solidFill>
                <a:schemeClr val="tx1">
                  <a:lumMod val="50000"/>
                  <a:lumOff val="50000"/>
                </a:schemeClr>
              </a:solidFill>
            </a:endParaRPr>
          </a:p>
          <a:p>
            <a:pPr algn="r"/>
            <a:r>
              <a:rPr lang="en-GB" sz="2000" dirty="0" smtClean="0">
                <a:solidFill>
                  <a:schemeClr val="tx1">
                    <a:lumMod val="50000"/>
                    <a:lumOff val="50000"/>
                  </a:schemeClr>
                </a:solidFill>
              </a:rPr>
              <a:t>EEA/EFTA grants for bilateral projects</a:t>
            </a:r>
          </a:p>
          <a:p>
            <a:pPr algn="r"/>
            <a:r>
              <a:rPr lang="en-GB" sz="2000" dirty="0" smtClean="0">
                <a:solidFill>
                  <a:schemeClr val="tx1">
                    <a:lumMod val="50000"/>
                    <a:lumOff val="50000"/>
                  </a:schemeClr>
                </a:solidFill>
              </a:rPr>
              <a:t>Don’t hesitate to use national contacts points to get information</a:t>
            </a:r>
          </a:p>
          <a:p>
            <a:pPr algn="r"/>
            <a:endParaRPr lang="en-GB" sz="2000" dirty="0" smtClean="0">
              <a:solidFill>
                <a:schemeClr val="tx1">
                  <a:lumMod val="50000"/>
                  <a:lumOff val="50000"/>
                </a:schemeClr>
              </a:solidFill>
            </a:endParaRPr>
          </a:p>
          <a:p>
            <a:pPr marL="0" indent="0">
              <a:buNone/>
            </a:pPr>
            <a:endParaRPr lang="en-GB" sz="2600" dirty="0" smtClean="0">
              <a:solidFill>
                <a:schemeClr val="tx1">
                  <a:lumMod val="95000"/>
                  <a:lumOff val="5000"/>
                </a:schemeClr>
              </a:solidFill>
            </a:endParaRPr>
          </a:p>
          <a:p>
            <a:pPr marL="0" indent="0">
              <a:buNone/>
            </a:pPr>
            <a:endParaRPr lang="is-IS" sz="2600" dirty="0">
              <a:solidFill>
                <a:schemeClr val="tx1">
                  <a:lumMod val="95000"/>
                  <a:lumOff val="5000"/>
                </a:schemeClr>
              </a:solidFill>
            </a:endParaRPr>
          </a:p>
        </p:txBody>
      </p:sp>
    </p:spTree>
    <p:extLst>
      <p:ext uri="{BB962C8B-B14F-4D97-AF65-F5344CB8AC3E}">
        <p14:creationId xmlns:p14="http://schemas.microsoft.com/office/powerpoint/2010/main" val="3654635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8638</TotalTime>
  <Words>574</Words>
  <Application>Microsoft Office PowerPoint</Application>
  <PresentationFormat>On-screen Show (4:3)</PresentationFormat>
  <Paragraphs>170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How to make the most of Erasmus+ ? Óskar Eggert Óskarsson, Icelandic NA</vt:lpstr>
      <vt:lpstr>PowerPoint Presentation</vt:lpstr>
      <vt:lpstr>What’s new</vt:lpstr>
      <vt:lpstr>Policy objectives</vt:lpstr>
      <vt:lpstr>Student mobility</vt:lpstr>
      <vt:lpstr>Staff mobility</vt:lpstr>
      <vt:lpstr>Mobility outside “Europe”</vt:lpstr>
      <vt:lpstr>Cooperation projects</vt:lpstr>
    </vt:vector>
  </TitlesOfParts>
  <Company>Rannsóknamiðstöð Íslands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alla</dc:creator>
  <cp:lastModifiedBy>Ingunn Sæmundsdóttir</cp:lastModifiedBy>
  <cp:revision>392</cp:revision>
  <cp:lastPrinted>2015-02-05T12:00:41Z</cp:lastPrinted>
  <dcterms:created xsi:type="dcterms:W3CDTF">2014-09-03T23:33:48Z</dcterms:created>
  <dcterms:modified xsi:type="dcterms:W3CDTF">2015-02-12T13:32:11Z</dcterms:modified>
</cp:coreProperties>
</file>